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23"/>
  </p:notesMasterIdLst>
  <p:handoutMasterIdLst>
    <p:handoutMasterId r:id="rId24"/>
  </p:handoutMasterIdLst>
  <p:sldIdLst>
    <p:sldId id="1090" r:id="rId2"/>
    <p:sldId id="1139" r:id="rId3"/>
    <p:sldId id="1157" r:id="rId4"/>
    <p:sldId id="1158" r:id="rId5"/>
    <p:sldId id="1164" r:id="rId6"/>
    <p:sldId id="1156" r:id="rId7"/>
    <p:sldId id="1122" r:id="rId8"/>
    <p:sldId id="1062" r:id="rId9"/>
    <p:sldId id="1136" r:id="rId10"/>
    <p:sldId id="1123" r:id="rId11"/>
    <p:sldId id="1124" r:id="rId12"/>
    <p:sldId id="1125" r:id="rId13"/>
    <p:sldId id="1130" r:id="rId14"/>
    <p:sldId id="1126" r:id="rId15"/>
    <p:sldId id="1127" r:id="rId16"/>
    <p:sldId id="1128" r:id="rId17"/>
    <p:sldId id="1129" r:id="rId18"/>
    <p:sldId id="1137" r:id="rId19"/>
    <p:sldId id="1135" r:id="rId20"/>
    <p:sldId id="1159" r:id="rId21"/>
    <p:sldId id="1095" r:id="rId22"/>
  </p:sldIdLst>
  <p:sldSz cx="9906000" cy="6858000" type="A4"/>
  <p:notesSz cx="10234613" cy="7099300"/>
  <p:defaultTextStyle>
    <a:defPPr>
      <a:defRPr lang="ja-JP"/>
    </a:defPPr>
    <a:lvl1pPr algn="r" rtl="0" fontAlgn="base">
      <a:lnSpc>
        <a:spcPct val="125000"/>
      </a:lnSpc>
      <a:spcBef>
        <a:spcPct val="20000"/>
      </a:spcBef>
      <a:spcAft>
        <a:spcPct val="0"/>
      </a:spcAft>
      <a:buClr>
        <a:schemeClr val="tx1"/>
      </a:buClr>
      <a:buFont typeface="Arial" charset="0"/>
      <a:defRPr kumimoji="1" sz="3600" b="1" kern="1200">
        <a:solidFill>
          <a:schemeClr val="tx1"/>
        </a:solidFill>
        <a:latin typeface="HGP創英角ｺﾞｼｯｸUB" charset="0"/>
        <a:ea typeface="HGP創英角ｺﾞｼｯｸUB" charset="0"/>
        <a:cs typeface="HGP創英角ｺﾞｼｯｸUB" charset="0"/>
      </a:defRPr>
    </a:lvl1pPr>
    <a:lvl2pPr marL="457200" algn="r" rtl="0" fontAlgn="base">
      <a:lnSpc>
        <a:spcPct val="125000"/>
      </a:lnSpc>
      <a:spcBef>
        <a:spcPct val="20000"/>
      </a:spcBef>
      <a:spcAft>
        <a:spcPct val="0"/>
      </a:spcAft>
      <a:buClr>
        <a:schemeClr val="tx1"/>
      </a:buClr>
      <a:buFont typeface="Arial" charset="0"/>
      <a:defRPr kumimoji="1" sz="3600" b="1" kern="1200">
        <a:solidFill>
          <a:schemeClr val="tx1"/>
        </a:solidFill>
        <a:latin typeface="HGP創英角ｺﾞｼｯｸUB" charset="0"/>
        <a:ea typeface="HGP創英角ｺﾞｼｯｸUB" charset="0"/>
        <a:cs typeface="HGP創英角ｺﾞｼｯｸUB" charset="0"/>
      </a:defRPr>
    </a:lvl2pPr>
    <a:lvl3pPr marL="914400" algn="r" rtl="0" fontAlgn="base">
      <a:lnSpc>
        <a:spcPct val="125000"/>
      </a:lnSpc>
      <a:spcBef>
        <a:spcPct val="20000"/>
      </a:spcBef>
      <a:spcAft>
        <a:spcPct val="0"/>
      </a:spcAft>
      <a:buClr>
        <a:schemeClr val="tx1"/>
      </a:buClr>
      <a:buFont typeface="Arial" charset="0"/>
      <a:defRPr kumimoji="1" sz="3600" b="1" kern="1200">
        <a:solidFill>
          <a:schemeClr val="tx1"/>
        </a:solidFill>
        <a:latin typeface="HGP創英角ｺﾞｼｯｸUB" charset="0"/>
        <a:ea typeface="HGP創英角ｺﾞｼｯｸUB" charset="0"/>
        <a:cs typeface="HGP創英角ｺﾞｼｯｸUB" charset="0"/>
      </a:defRPr>
    </a:lvl3pPr>
    <a:lvl4pPr marL="1371600" algn="r" rtl="0" fontAlgn="base">
      <a:lnSpc>
        <a:spcPct val="125000"/>
      </a:lnSpc>
      <a:spcBef>
        <a:spcPct val="20000"/>
      </a:spcBef>
      <a:spcAft>
        <a:spcPct val="0"/>
      </a:spcAft>
      <a:buClr>
        <a:schemeClr val="tx1"/>
      </a:buClr>
      <a:buFont typeface="Arial" charset="0"/>
      <a:defRPr kumimoji="1" sz="3600" b="1" kern="1200">
        <a:solidFill>
          <a:schemeClr val="tx1"/>
        </a:solidFill>
        <a:latin typeface="HGP創英角ｺﾞｼｯｸUB" charset="0"/>
        <a:ea typeface="HGP創英角ｺﾞｼｯｸUB" charset="0"/>
        <a:cs typeface="HGP創英角ｺﾞｼｯｸUB" charset="0"/>
      </a:defRPr>
    </a:lvl4pPr>
    <a:lvl5pPr marL="1828800" algn="r" rtl="0" fontAlgn="base">
      <a:lnSpc>
        <a:spcPct val="125000"/>
      </a:lnSpc>
      <a:spcBef>
        <a:spcPct val="20000"/>
      </a:spcBef>
      <a:spcAft>
        <a:spcPct val="0"/>
      </a:spcAft>
      <a:buClr>
        <a:schemeClr val="tx1"/>
      </a:buClr>
      <a:buFont typeface="Arial" charset="0"/>
      <a:defRPr kumimoji="1" sz="3600" b="1" kern="1200">
        <a:solidFill>
          <a:schemeClr val="tx1"/>
        </a:solidFill>
        <a:latin typeface="HGP創英角ｺﾞｼｯｸUB" charset="0"/>
        <a:ea typeface="HGP創英角ｺﾞｼｯｸUB" charset="0"/>
        <a:cs typeface="HGP創英角ｺﾞｼｯｸUB" charset="0"/>
      </a:defRPr>
    </a:lvl5pPr>
    <a:lvl6pPr marL="2286000" algn="l" defTabSz="457200" rtl="0" eaLnBrk="1" latinLnBrk="0" hangingPunct="1">
      <a:defRPr kumimoji="1" sz="3600" b="1" kern="1200">
        <a:solidFill>
          <a:schemeClr val="tx1"/>
        </a:solidFill>
        <a:latin typeface="HGP創英角ｺﾞｼｯｸUB" charset="0"/>
        <a:ea typeface="HGP創英角ｺﾞｼｯｸUB" charset="0"/>
        <a:cs typeface="HGP創英角ｺﾞｼｯｸUB" charset="0"/>
      </a:defRPr>
    </a:lvl6pPr>
    <a:lvl7pPr marL="2743200" algn="l" defTabSz="457200" rtl="0" eaLnBrk="1" latinLnBrk="0" hangingPunct="1">
      <a:defRPr kumimoji="1" sz="3600" b="1" kern="1200">
        <a:solidFill>
          <a:schemeClr val="tx1"/>
        </a:solidFill>
        <a:latin typeface="HGP創英角ｺﾞｼｯｸUB" charset="0"/>
        <a:ea typeface="HGP創英角ｺﾞｼｯｸUB" charset="0"/>
        <a:cs typeface="HGP創英角ｺﾞｼｯｸUB" charset="0"/>
      </a:defRPr>
    </a:lvl7pPr>
    <a:lvl8pPr marL="3200400" algn="l" defTabSz="457200" rtl="0" eaLnBrk="1" latinLnBrk="0" hangingPunct="1">
      <a:defRPr kumimoji="1" sz="3600" b="1" kern="1200">
        <a:solidFill>
          <a:schemeClr val="tx1"/>
        </a:solidFill>
        <a:latin typeface="HGP創英角ｺﾞｼｯｸUB" charset="0"/>
        <a:ea typeface="HGP創英角ｺﾞｼｯｸUB" charset="0"/>
        <a:cs typeface="HGP創英角ｺﾞｼｯｸUB" charset="0"/>
      </a:defRPr>
    </a:lvl8pPr>
    <a:lvl9pPr marL="3657600" algn="l" defTabSz="457200" rtl="0" eaLnBrk="1" latinLnBrk="0" hangingPunct="1">
      <a:defRPr kumimoji="1" sz="3600" b="1" kern="1200">
        <a:solidFill>
          <a:schemeClr val="tx1"/>
        </a:solidFill>
        <a:latin typeface="HGP創英角ｺﾞｼｯｸUB" charset="0"/>
        <a:ea typeface="HGP創英角ｺﾞｼｯｸUB" charset="0"/>
        <a:cs typeface="HGP創英角ｺﾞｼｯｸUB" charset="0"/>
      </a:defRPr>
    </a:lvl9pPr>
  </p:defaultTextStyle>
  <p:extLst>
    <p:ext uri="{EFAFB233-063F-42B5-8137-9DF3F51BA10A}">
      <p15:sldGuideLst xmlns:p15="http://schemas.microsoft.com/office/powerpoint/2012/main">
        <p15:guide id="1" orient="horz" pos="3198">
          <p15:clr>
            <a:srgbClr val="A4A3A4"/>
          </p15:clr>
        </p15:guide>
        <p15:guide id="2" orient="horz" pos="96">
          <p15:clr>
            <a:srgbClr val="A4A3A4"/>
          </p15:clr>
        </p15:guide>
        <p15:guide id="3" orient="horz" pos="1655">
          <p15:clr>
            <a:srgbClr val="A4A3A4"/>
          </p15:clr>
        </p15:guide>
        <p15:guide id="4" orient="horz" pos="347">
          <p15:clr>
            <a:srgbClr val="A4A3A4"/>
          </p15:clr>
        </p15:guide>
        <p15:guide id="5" orient="horz" pos="2186">
          <p15:clr>
            <a:srgbClr val="A4A3A4"/>
          </p15:clr>
        </p15:guide>
        <p15:guide id="6" orient="horz" pos="498">
          <p15:clr>
            <a:srgbClr val="A4A3A4"/>
          </p15:clr>
        </p15:guide>
        <p15:guide id="7" orient="horz" pos="4079">
          <p15:clr>
            <a:srgbClr val="A4A3A4"/>
          </p15:clr>
        </p15:guide>
        <p15:guide id="8" pos="3087">
          <p15:clr>
            <a:srgbClr val="A4A3A4"/>
          </p15:clr>
        </p15:guide>
        <p15:guide id="9" pos="5694">
          <p15:clr>
            <a:srgbClr val="A4A3A4"/>
          </p15:clr>
        </p15:guide>
        <p15:guide id="10" pos="248">
          <p15:clr>
            <a:srgbClr val="A4A3A4"/>
          </p15:clr>
        </p15:guide>
        <p15:guide id="11" pos="591">
          <p15:clr>
            <a:srgbClr val="A4A3A4"/>
          </p15:clr>
        </p15:guide>
        <p15:guide id="12" pos="4837">
          <p15:clr>
            <a:srgbClr val="A4A3A4"/>
          </p15:clr>
        </p15:guide>
        <p15:guide id="13" pos="341">
          <p15:clr>
            <a:srgbClr val="A4A3A4"/>
          </p15:clr>
        </p15:guide>
        <p15:guide id="14" pos="4743">
          <p15:clr>
            <a:srgbClr val="A4A3A4"/>
          </p15:clr>
        </p15:guide>
        <p15:guide id="15" pos="200">
          <p15:clr>
            <a:srgbClr val="A4A3A4"/>
          </p15:clr>
        </p15:guide>
      </p15:sldGuideLst>
    </p:ext>
    <p:ext uri="{2D200454-40CA-4A62-9FC3-DE9A4176ACB9}">
      <p15:notesGuideLst xmlns:p15="http://schemas.microsoft.com/office/powerpoint/2012/main">
        <p15:guide id="1" orient="horz" pos="2235">
          <p15:clr>
            <a:srgbClr val="A4A3A4"/>
          </p15:clr>
        </p15:guide>
        <p15:guide id="2" pos="32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CEF"/>
    <a:srgbClr val="F09841"/>
    <a:srgbClr val="B72022"/>
    <a:srgbClr val="FFC000"/>
    <a:srgbClr val="009973"/>
    <a:srgbClr val="FF7C80"/>
    <a:srgbClr val="CC0000"/>
    <a:srgbClr val="3A61B9"/>
    <a:srgbClr val="E3E3CF"/>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中間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53" autoAdjust="0"/>
    <p:restoredTop sz="95122" autoAdjust="0"/>
  </p:normalViewPr>
  <p:slideViewPr>
    <p:cSldViewPr snapToGrid="0" showGuides="1">
      <p:cViewPr>
        <p:scale>
          <a:sx n="114" d="100"/>
          <a:sy n="114" d="100"/>
        </p:scale>
        <p:origin x="1712" y="720"/>
      </p:cViewPr>
      <p:guideLst>
        <p:guide orient="horz" pos="3198"/>
        <p:guide orient="horz" pos="96"/>
        <p:guide orient="horz" pos="1655"/>
        <p:guide orient="horz" pos="347"/>
        <p:guide orient="horz" pos="2186"/>
        <p:guide orient="horz" pos="498"/>
        <p:guide orient="horz" pos="4079"/>
        <p:guide pos="3087"/>
        <p:guide pos="5694"/>
        <p:guide pos="248"/>
        <p:guide pos="591"/>
        <p:guide pos="4837"/>
        <p:guide pos="341"/>
        <p:guide pos="4743"/>
        <p:guide pos="20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2" d="100"/>
          <a:sy n="72" d="100"/>
        </p:scale>
        <p:origin x="1734" y="54"/>
      </p:cViewPr>
      <p:guideLst>
        <p:guide orient="horz" pos="2235"/>
        <p:guide pos="3223"/>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52"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1" Type="http://schemas.openxmlformats.org/officeDocument/2006/relationships/slide" Target="slides/slide14.xml"/><Relationship Id="rId12" Type="http://schemas.openxmlformats.org/officeDocument/2006/relationships/slide" Target="slides/slide15.xml"/><Relationship Id="rId13" Type="http://schemas.openxmlformats.org/officeDocument/2006/relationships/slide" Target="slides/slide16.xml"/><Relationship Id="rId14" Type="http://schemas.openxmlformats.org/officeDocument/2006/relationships/slide" Target="slides/slide17.xml"/><Relationship Id="rId15" Type="http://schemas.openxmlformats.org/officeDocument/2006/relationships/slide" Target="slides/slide18.xml"/><Relationship Id="rId16" Type="http://schemas.openxmlformats.org/officeDocument/2006/relationships/slide" Target="slides/slide19.xml"/><Relationship Id="rId17" Type="http://schemas.openxmlformats.org/officeDocument/2006/relationships/slide" Target="slides/slide20.xml"/><Relationship Id="rId1" Type="http://schemas.openxmlformats.org/officeDocument/2006/relationships/slide" Target="slides/slide2.xml"/><Relationship Id="rId2" Type="http://schemas.openxmlformats.org/officeDocument/2006/relationships/slide" Target="slides/slide5.xml"/><Relationship Id="rId3" Type="http://schemas.openxmlformats.org/officeDocument/2006/relationships/slide" Target="slides/slide6.xml"/><Relationship Id="rId4" Type="http://schemas.openxmlformats.org/officeDocument/2006/relationships/slide" Target="slides/slide7.xml"/><Relationship Id="rId5" Type="http://schemas.openxmlformats.org/officeDocument/2006/relationships/slide" Target="slides/slide8.xml"/><Relationship Id="rId6" Type="http://schemas.openxmlformats.org/officeDocument/2006/relationships/slide" Target="slides/slide9.xml"/><Relationship Id="rId7" Type="http://schemas.openxmlformats.org/officeDocument/2006/relationships/slide" Target="slides/slide10.xml"/><Relationship Id="rId8" Type="http://schemas.openxmlformats.org/officeDocument/2006/relationships/slide" Target="slides/slide11.xml"/><Relationship Id="rId9" Type="http://schemas.openxmlformats.org/officeDocument/2006/relationships/slide" Target="slides/slide12.xml"/><Relationship Id="rId10"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4435475" cy="3937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570" tIns="47289" rIns="94570" bIns="47289" numCol="1" anchor="t" anchorCtr="0" compatLnSpc="1">
            <a:prstTxWarp prst="textNoShape">
              <a:avLst/>
            </a:prstTxWarp>
          </a:bodyPr>
          <a:lstStyle>
            <a:lvl1pPr algn="l" defTabSz="946150">
              <a:lnSpc>
                <a:spcPct val="100000"/>
              </a:lnSpc>
              <a:spcBef>
                <a:spcPct val="0"/>
              </a:spcBef>
              <a:buClrTx/>
              <a:buFontTx/>
              <a:buNone/>
              <a:defRPr sz="1200" b="0">
                <a:solidFill>
                  <a:schemeClr val="tx2"/>
                </a:solidFill>
                <a:latin typeface="Times New Roman" charset="0"/>
                <a:ea typeface="MS UI Gothic" charset="0"/>
                <a:cs typeface="MS UI Gothic" charset="0"/>
              </a:defRPr>
            </a:lvl1pPr>
          </a:lstStyle>
          <a:p>
            <a:pPr>
              <a:defRPr/>
            </a:pPr>
            <a:endParaRPr lang="en-US" altLang="ja-JP"/>
          </a:p>
        </p:txBody>
      </p:sp>
      <p:sp>
        <p:nvSpPr>
          <p:cNvPr id="9219" name="Rectangle 3"/>
          <p:cNvSpPr>
            <a:spLocks noGrp="1" noChangeArrowheads="1"/>
          </p:cNvSpPr>
          <p:nvPr>
            <p:ph type="dt" sz="quarter" idx="1"/>
          </p:nvPr>
        </p:nvSpPr>
        <p:spPr bwMode="auto">
          <a:xfrm>
            <a:off x="5799138" y="0"/>
            <a:ext cx="4435475" cy="3937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570" tIns="47289" rIns="94570" bIns="47289" numCol="1" anchor="t" anchorCtr="0" compatLnSpc="1">
            <a:prstTxWarp prst="textNoShape">
              <a:avLst/>
            </a:prstTxWarp>
          </a:bodyPr>
          <a:lstStyle>
            <a:lvl1pPr defTabSz="946150">
              <a:lnSpc>
                <a:spcPct val="100000"/>
              </a:lnSpc>
              <a:spcBef>
                <a:spcPct val="0"/>
              </a:spcBef>
              <a:buClrTx/>
              <a:buFontTx/>
              <a:buNone/>
              <a:defRPr sz="1200" b="0">
                <a:solidFill>
                  <a:schemeClr val="tx2"/>
                </a:solidFill>
                <a:latin typeface="Times New Roman" charset="0"/>
                <a:ea typeface="MS UI Gothic" charset="0"/>
                <a:cs typeface="MS UI Gothic" charset="0"/>
              </a:defRPr>
            </a:lvl1pPr>
          </a:lstStyle>
          <a:p>
            <a:pPr>
              <a:defRPr/>
            </a:pPr>
            <a:endParaRPr lang="en-US" altLang="ja-JP"/>
          </a:p>
        </p:txBody>
      </p:sp>
      <p:sp>
        <p:nvSpPr>
          <p:cNvPr id="9220" name="Rectangle 4"/>
          <p:cNvSpPr>
            <a:spLocks noGrp="1" noChangeArrowheads="1"/>
          </p:cNvSpPr>
          <p:nvPr>
            <p:ph type="ftr" sz="quarter" idx="2"/>
          </p:nvPr>
        </p:nvSpPr>
        <p:spPr bwMode="auto">
          <a:xfrm>
            <a:off x="0" y="6705600"/>
            <a:ext cx="4435475" cy="3937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570" tIns="47289" rIns="94570" bIns="47289" numCol="1" anchor="b" anchorCtr="0" compatLnSpc="1">
            <a:prstTxWarp prst="textNoShape">
              <a:avLst/>
            </a:prstTxWarp>
          </a:bodyPr>
          <a:lstStyle>
            <a:lvl1pPr algn="l" defTabSz="946150">
              <a:lnSpc>
                <a:spcPct val="100000"/>
              </a:lnSpc>
              <a:spcBef>
                <a:spcPct val="0"/>
              </a:spcBef>
              <a:buClrTx/>
              <a:buFontTx/>
              <a:buNone/>
              <a:defRPr sz="1200" b="0">
                <a:solidFill>
                  <a:schemeClr val="tx2"/>
                </a:solidFill>
                <a:latin typeface="Times New Roman" charset="0"/>
                <a:ea typeface="MS UI Gothic" charset="0"/>
                <a:cs typeface="MS UI Gothic" charset="0"/>
              </a:defRPr>
            </a:lvl1pPr>
          </a:lstStyle>
          <a:p>
            <a:pPr>
              <a:defRPr/>
            </a:pPr>
            <a:endParaRPr lang="en-US" altLang="ja-JP"/>
          </a:p>
        </p:txBody>
      </p:sp>
      <p:sp>
        <p:nvSpPr>
          <p:cNvPr id="9221" name="Rectangle 5"/>
          <p:cNvSpPr>
            <a:spLocks noGrp="1" noChangeArrowheads="1"/>
          </p:cNvSpPr>
          <p:nvPr>
            <p:ph type="sldNum" sz="quarter" idx="3"/>
          </p:nvPr>
        </p:nvSpPr>
        <p:spPr bwMode="auto">
          <a:xfrm>
            <a:off x="5799138" y="6705600"/>
            <a:ext cx="4435475" cy="3937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570" tIns="47289" rIns="94570" bIns="47289" numCol="1" anchor="b" anchorCtr="0" compatLnSpc="1">
            <a:prstTxWarp prst="textNoShape">
              <a:avLst/>
            </a:prstTxWarp>
          </a:bodyPr>
          <a:lstStyle>
            <a:lvl1pPr defTabSz="946150">
              <a:lnSpc>
                <a:spcPct val="100000"/>
              </a:lnSpc>
              <a:spcBef>
                <a:spcPct val="0"/>
              </a:spcBef>
              <a:buClrTx/>
              <a:buFontTx/>
              <a:buNone/>
              <a:defRPr sz="1200" b="0">
                <a:solidFill>
                  <a:schemeClr val="tx2"/>
                </a:solidFill>
                <a:latin typeface="Times New Roman" charset="0"/>
                <a:ea typeface="MS UI Gothic" charset="0"/>
                <a:cs typeface="MS UI Gothic" charset="0"/>
              </a:defRPr>
            </a:lvl1pPr>
          </a:lstStyle>
          <a:p>
            <a:pPr>
              <a:defRPr/>
            </a:pPr>
            <a:fld id="{85E8067A-F33E-7D47-89F1-EFEAFA107319}" type="slidenum">
              <a:rPr lang="en-US" altLang="ja-JP"/>
              <a:pPr>
                <a:defRPr/>
              </a:pPr>
              <a:t>‹#›</a:t>
            </a:fld>
            <a:endParaRPr lang="en-US" altLang="ja-JP"/>
          </a:p>
        </p:txBody>
      </p:sp>
    </p:spTree>
    <p:extLst>
      <p:ext uri="{BB962C8B-B14F-4D97-AF65-F5344CB8AC3E}">
        <p14:creationId xmlns:p14="http://schemas.microsoft.com/office/powerpoint/2010/main" val="1444520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NUL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435475" cy="3556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570" tIns="47289" rIns="94570" bIns="47289" numCol="1" anchor="t" anchorCtr="0" compatLnSpc="1">
            <a:prstTxWarp prst="textNoShape">
              <a:avLst/>
            </a:prstTxWarp>
          </a:bodyPr>
          <a:lstStyle>
            <a:lvl1pPr algn="l" defTabSz="946150">
              <a:lnSpc>
                <a:spcPct val="100000"/>
              </a:lnSpc>
              <a:spcBef>
                <a:spcPct val="0"/>
              </a:spcBef>
              <a:buClrTx/>
              <a:buFontTx/>
              <a:buNone/>
              <a:defRPr sz="1200" b="0">
                <a:solidFill>
                  <a:schemeClr val="tx2"/>
                </a:solidFill>
                <a:latin typeface="Times New Roman" charset="0"/>
                <a:ea typeface="MS UI Gothic" charset="0"/>
                <a:cs typeface="MS UI Gothic" charset="0"/>
              </a:defRPr>
            </a:lvl1pPr>
          </a:lstStyle>
          <a:p>
            <a:pPr>
              <a:defRPr/>
            </a:pPr>
            <a:endParaRPr lang="en-US" altLang="ja-JP"/>
          </a:p>
        </p:txBody>
      </p:sp>
      <p:sp>
        <p:nvSpPr>
          <p:cNvPr id="4099" name="Rectangle 3"/>
          <p:cNvSpPr>
            <a:spLocks noGrp="1" noChangeArrowheads="1"/>
          </p:cNvSpPr>
          <p:nvPr>
            <p:ph type="dt" idx="1"/>
          </p:nvPr>
        </p:nvSpPr>
        <p:spPr bwMode="auto">
          <a:xfrm>
            <a:off x="5799138" y="0"/>
            <a:ext cx="4435475" cy="3556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570" tIns="47289" rIns="94570" bIns="47289" numCol="1" anchor="t" anchorCtr="0" compatLnSpc="1">
            <a:prstTxWarp prst="textNoShape">
              <a:avLst/>
            </a:prstTxWarp>
          </a:bodyPr>
          <a:lstStyle>
            <a:lvl1pPr defTabSz="946150">
              <a:lnSpc>
                <a:spcPct val="100000"/>
              </a:lnSpc>
              <a:spcBef>
                <a:spcPct val="0"/>
              </a:spcBef>
              <a:buClrTx/>
              <a:buFontTx/>
              <a:buNone/>
              <a:defRPr sz="1200" b="0">
                <a:solidFill>
                  <a:schemeClr val="tx2"/>
                </a:solidFill>
                <a:latin typeface="Times New Roman" charset="0"/>
                <a:ea typeface="MS UI Gothic" charset="0"/>
                <a:cs typeface="MS UI Gothic" charset="0"/>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3198813" y="531813"/>
            <a:ext cx="3844925" cy="266223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1366838" y="3371850"/>
            <a:ext cx="7500937" cy="3195638"/>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570" tIns="47289" rIns="94570" bIns="47289"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4102" name="Rectangle 6"/>
          <p:cNvSpPr>
            <a:spLocks noGrp="1" noChangeArrowheads="1"/>
          </p:cNvSpPr>
          <p:nvPr>
            <p:ph type="ftr" sz="quarter" idx="4"/>
          </p:nvPr>
        </p:nvSpPr>
        <p:spPr bwMode="auto">
          <a:xfrm>
            <a:off x="0" y="6743700"/>
            <a:ext cx="4435475" cy="3556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570" tIns="47289" rIns="94570" bIns="47289" numCol="1" anchor="b" anchorCtr="0" compatLnSpc="1">
            <a:prstTxWarp prst="textNoShape">
              <a:avLst/>
            </a:prstTxWarp>
          </a:bodyPr>
          <a:lstStyle>
            <a:lvl1pPr algn="l" defTabSz="946150">
              <a:lnSpc>
                <a:spcPct val="100000"/>
              </a:lnSpc>
              <a:spcBef>
                <a:spcPct val="0"/>
              </a:spcBef>
              <a:buClrTx/>
              <a:buFontTx/>
              <a:buNone/>
              <a:defRPr sz="1200" b="0">
                <a:solidFill>
                  <a:schemeClr val="tx2"/>
                </a:solidFill>
                <a:latin typeface="Times New Roman" charset="0"/>
                <a:ea typeface="MS UI Gothic" charset="0"/>
                <a:cs typeface="MS UI Gothic"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5799138" y="6743700"/>
            <a:ext cx="4435475" cy="3556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4570" tIns="47289" rIns="94570" bIns="47289" numCol="1" anchor="b" anchorCtr="0" compatLnSpc="1">
            <a:prstTxWarp prst="textNoShape">
              <a:avLst/>
            </a:prstTxWarp>
          </a:bodyPr>
          <a:lstStyle>
            <a:lvl1pPr defTabSz="946150">
              <a:lnSpc>
                <a:spcPct val="100000"/>
              </a:lnSpc>
              <a:spcBef>
                <a:spcPct val="0"/>
              </a:spcBef>
              <a:buClrTx/>
              <a:buFontTx/>
              <a:buNone/>
              <a:defRPr sz="1200" b="0">
                <a:solidFill>
                  <a:schemeClr val="tx2"/>
                </a:solidFill>
                <a:latin typeface="Times New Roman" charset="0"/>
                <a:ea typeface="MS UI Gothic" charset="0"/>
                <a:cs typeface="MS UI Gothic" charset="0"/>
              </a:defRPr>
            </a:lvl1pPr>
          </a:lstStyle>
          <a:p>
            <a:pPr>
              <a:defRPr/>
            </a:pPr>
            <a:fld id="{83E7613B-F517-2749-93DC-458843AB1630}" type="slidenum">
              <a:rPr lang="en-US" altLang="ja-JP"/>
              <a:pPr>
                <a:defRPr/>
              </a:pPr>
              <a:t>‹#›</a:t>
            </a:fld>
            <a:endParaRPr lang="en-US" altLang="ja-JP"/>
          </a:p>
        </p:txBody>
      </p:sp>
      <p:pic>
        <p:nvPicPr>
          <p:cNvPr id="8" name="図 7" descr="スクリーンショット 2016-03-16 20.58.25.png">
            <a:extLst>
              <a:ext uri="{FF2B5EF4-FFF2-40B4-BE49-F238E27FC236}">
                <a16:creationId xmlns:a16="http://schemas.microsoft.com/office/drawing/2014/main" xmlns="" id="{1EB3EA66-2386-4E4C-AEF2-4FCEB7E49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6061" y="54503"/>
            <a:ext cx="1213251" cy="305549"/>
          </a:xfrm>
          <a:prstGeom prst="rect">
            <a:avLst/>
          </a:prstGeom>
        </p:spPr>
      </p:pic>
      <p:cxnSp>
        <p:nvCxnSpPr>
          <p:cNvPr id="9" name="直線コネクタ 8">
            <a:extLst>
              <a:ext uri="{FF2B5EF4-FFF2-40B4-BE49-F238E27FC236}">
                <a16:creationId xmlns:a16="http://schemas.microsoft.com/office/drawing/2014/main" xmlns="" id="{55702627-A235-4011-88F8-8C8A8F0360DA}"/>
              </a:ext>
            </a:extLst>
          </p:cNvPr>
          <p:cNvCxnSpPr>
            <a:cxnSpLocks/>
          </p:cNvCxnSpPr>
          <p:nvPr/>
        </p:nvCxnSpPr>
        <p:spPr>
          <a:xfrm>
            <a:off x="24823" y="448958"/>
            <a:ext cx="9862127"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647527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charset="0"/>
        <a:ea typeface="ＭＳ Ｐ明朝" charset="0"/>
        <a:cs typeface="ＭＳ Ｐ明朝" charset="0"/>
      </a:defRPr>
    </a:lvl1pPr>
    <a:lvl2pPr marL="457200" algn="l" rtl="0" fontAlgn="base">
      <a:spcBef>
        <a:spcPct val="30000"/>
      </a:spcBef>
      <a:spcAft>
        <a:spcPct val="0"/>
      </a:spcAft>
      <a:defRPr kumimoji="1" sz="1200" kern="1200">
        <a:solidFill>
          <a:schemeClr val="tx1"/>
        </a:solidFill>
        <a:latin typeface="Times New Roman" charset="0"/>
        <a:ea typeface="ＭＳ Ｐ明朝" charset="0"/>
        <a:cs typeface="ＭＳ Ｐ明朝" charset="0"/>
      </a:defRPr>
    </a:lvl2pPr>
    <a:lvl3pPr marL="914400" algn="l" rtl="0" fontAlgn="base">
      <a:spcBef>
        <a:spcPct val="30000"/>
      </a:spcBef>
      <a:spcAft>
        <a:spcPct val="0"/>
      </a:spcAft>
      <a:defRPr kumimoji="1" sz="1200" kern="1200">
        <a:solidFill>
          <a:schemeClr val="tx1"/>
        </a:solidFill>
        <a:latin typeface="Times New Roman" charset="0"/>
        <a:ea typeface="ＭＳ Ｐ明朝" charset="0"/>
        <a:cs typeface="ＭＳ Ｐ明朝" charset="0"/>
      </a:defRPr>
    </a:lvl3pPr>
    <a:lvl4pPr marL="1371600" algn="l" rtl="0" fontAlgn="base">
      <a:spcBef>
        <a:spcPct val="30000"/>
      </a:spcBef>
      <a:spcAft>
        <a:spcPct val="0"/>
      </a:spcAft>
      <a:defRPr kumimoji="1" sz="1200" kern="1200">
        <a:solidFill>
          <a:schemeClr val="tx1"/>
        </a:solidFill>
        <a:latin typeface="Times New Roman" charset="0"/>
        <a:ea typeface="ＭＳ Ｐ明朝" charset="0"/>
        <a:cs typeface="ＭＳ Ｐ明朝" charset="0"/>
      </a:defRPr>
    </a:lvl4pPr>
    <a:lvl5pPr marL="1828800" algn="l" rtl="0" fontAlgn="base">
      <a:spcBef>
        <a:spcPct val="30000"/>
      </a:spcBef>
      <a:spcAft>
        <a:spcPct val="0"/>
      </a:spcAft>
      <a:defRPr kumimoji="1" sz="1200" kern="1200">
        <a:solidFill>
          <a:schemeClr val="tx1"/>
        </a:solidFill>
        <a:latin typeface="Times New Roman" charset="0"/>
        <a:ea typeface="ＭＳ Ｐ明朝" charset="0"/>
        <a:cs typeface="ＭＳ Ｐ明朝" charset="0"/>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2F4A14-94B4-9045-9C3A-5F1170521897}" type="slidenum">
              <a:rPr lang="en-US" altLang="ja-JP"/>
              <a:pPr>
                <a:defRPr/>
              </a:pPr>
              <a:t>0</a:t>
            </a:fld>
            <a:endParaRPr lang="en-US" altLang="ja-JP"/>
          </a:p>
        </p:txBody>
      </p:sp>
      <p:sp>
        <p:nvSpPr>
          <p:cNvPr id="1660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60931" name="Rectangle 3"/>
          <p:cNvSpPr>
            <a:spLocks noGrp="1" noChangeArrowheads="1"/>
          </p:cNvSpPr>
          <p:nvPr>
            <p:ph type="body" idx="1"/>
          </p:nvPr>
        </p:nvSpPr>
        <p:spPr/>
        <p:txBody>
          <a:bodyPr/>
          <a:lstStyle/>
          <a:p>
            <a:pPr>
              <a:defRPr/>
            </a:pPr>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11</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753165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12</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370843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13</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980424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14</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356812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15</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858952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16</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827695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17</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297536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18</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943426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19</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390763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37732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4</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793584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5</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868306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6</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556963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7</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8</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dirty="0"/>
          </a:p>
        </p:txBody>
      </p:sp>
    </p:spTree>
    <p:extLst>
      <p:ext uri="{BB962C8B-B14F-4D97-AF65-F5344CB8AC3E}">
        <p14:creationId xmlns:p14="http://schemas.microsoft.com/office/powerpoint/2010/main" val="1683694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9</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1787287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E6BE97-EFA2-E74B-A665-0AF2BA911B71}" type="slidenum">
              <a:rPr lang="en-US" altLang="ja-JP"/>
              <a:pPr>
                <a:defRPr/>
              </a:pPr>
              <a:t>10</a:t>
            </a:fld>
            <a:endParaRPr lang="en-US" altLang="ja-JP"/>
          </a:p>
        </p:txBody>
      </p:sp>
      <p:sp>
        <p:nvSpPr>
          <p:cNvPr id="2659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9331" name="Rectangle 3"/>
          <p:cNvSpPr>
            <a:spLocks noGrp="1" noChangeArrowheads="1"/>
          </p:cNvSpPr>
          <p:nvPr>
            <p:ph type="body" idx="1"/>
          </p:nvPr>
        </p:nvSpPr>
        <p:spPr/>
        <p:txBody>
          <a:bodyPr/>
          <a:lstStyle/>
          <a:p>
            <a:pPr>
              <a:defRPr/>
            </a:pPr>
            <a:endParaRPr lang="ja-JP" altLang="en-US"/>
          </a:p>
        </p:txBody>
      </p:sp>
    </p:spTree>
    <p:extLst>
      <p:ext uri="{BB962C8B-B14F-4D97-AF65-F5344CB8AC3E}">
        <p14:creationId xmlns:p14="http://schemas.microsoft.com/office/powerpoint/2010/main" val="893685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8728" name="Rectangle 1080"/>
          <p:cNvSpPr>
            <a:spLocks noGrp="1" noChangeArrowheads="1"/>
          </p:cNvSpPr>
          <p:nvPr>
            <p:ph type="ctrTitle" sz="quarter"/>
          </p:nvPr>
        </p:nvSpPr>
        <p:spPr>
          <a:xfrm>
            <a:off x="993775" y="2927350"/>
            <a:ext cx="7918450" cy="501650"/>
          </a:xfrm>
        </p:spPr>
        <p:txBody>
          <a:bodyPr/>
          <a:lstStyle>
            <a:lvl1pPr algn="ctr">
              <a:defRPr kumimoji="0" sz="3200">
                <a:latin typeface="Arial" charset="0"/>
              </a:defRPr>
            </a:lvl1pPr>
          </a:lstStyle>
          <a:p>
            <a:pPr lvl="0"/>
            <a:r>
              <a:rPr lang="ja-JP" altLang="en-US" noProof="0"/>
              <a:t>マスタ</a:t>
            </a:r>
            <a:r>
              <a:rPr lang="en-US" altLang="ja-JP" noProof="0"/>
              <a:t> </a:t>
            </a:r>
            <a:r>
              <a:rPr lang="ja-JP" altLang="en-US" noProof="0"/>
              <a:t>タイトルの</a:t>
            </a:r>
            <a:r>
              <a:rPr lang="en-US" altLang="ja-JP" noProof="0"/>
              <a:t>2</a:t>
            </a:r>
            <a:r>
              <a:rPr lang="ja-JP" altLang="en-US" noProof="0"/>
              <a:t>書式設定</a:t>
            </a:r>
          </a:p>
        </p:txBody>
      </p:sp>
      <p:sp>
        <p:nvSpPr>
          <p:cNvPr id="28729" name="Rectangle 1081"/>
          <p:cNvSpPr>
            <a:spLocks noGrp="1" noChangeArrowheads="1"/>
          </p:cNvSpPr>
          <p:nvPr>
            <p:ph type="subTitle" sz="quarter" idx="1"/>
          </p:nvPr>
        </p:nvSpPr>
        <p:spPr>
          <a:xfrm>
            <a:off x="993775" y="4090988"/>
            <a:ext cx="7918450" cy="1603375"/>
          </a:xfrm>
          <a:extLst>
            <a:ext uri="{91240B29-F687-4f45-9708-019B960494DF}">
              <a14:hiddenLine xmlns:a14="http://schemas.microsoft.com/office/drawing/2010/main" xmlns="" w="9525">
                <a:solidFill>
                  <a:schemeClr val="tx1"/>
                </a:solidFill>
                <a:miter lim="800000"/>
                <a:headEnd/>
                <a:tailEnd/>
              </a14:hiddenLine>
            </a:ext>
          </a:extLst>
        </p:spPr>
        <p:txBody>
          <a:bodyPr/>
          <a:lstStyle>
            <a:lvl1pPr marL="0" indent="0" algn="ctr">
              <a:buFont typeface="MS UI Gothic" charset="0"/>
              <a:buNone/>
              <a:defRPr kumimoji="0" sz="1600"/>
            </a:lvl1pPr>
          </a:lstStyle>
          <a:p>
            <a:pPr lvl="0"/>
            <a:r>
              <a:rPr lang="ja-JP" altLang="en-US" noProof="0"/>
              <a:t>マスタ</a:t>
            </a:r>
            <a:r>
              <a:rPr lang="en-US" altLang="ja-JP" noProof="0"/>
              <a:t> </a:t>
            </a:r>
            <a:r>
              <a:rPr lang="ja-JP" altLang="en-US" noProof="0"/>
              <a:t>サブタイトルの書式設定</a:t>
            </a:r>
          </a:p>
        </p:txBody>
      </p:sp>
      <p:sp>
        <p:nvSpPr>
          <p:cNvPr id="12" name="Shape 14"/>
          <p:cNvSpPr/>
          <p:nvPr userDrawn="1"/>
        </p:nvSpPr>
        <p:spPr>
          <a:xfrm>
            <a:off x="6582864" y="6606258"/>
            <a:ext cx="3245643" cy="21599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r>
              <a:rPr lang="ja-JP" sz="800" b="0" i="0" u="none" strike="noStrike" cap="none" baseline="0" dirty="0">
                <a:solidFill>
                  <a:schemeClr val="lt2"/>
                </a:solidFill>
                <a:latin typeface="Arial"/>
                <a:ea typeface="Arial"/>
                <a:cs typeface="Arial"/>
                <a:sym typeface="Arial"/>
              </a:rPr>
              <a:t>Copyright © </a:t>
            </a:r>
            <a:r>
              <a:rPr lang="ja-JP" sz="800" b="0" i="0" u="none" strike="noStrike" cap="none" baseline="0" dirty="0" smtClean="0">
                <a:solidFill>
                  <a:schemeClr val="lt2"/>
                </a:solidFill>
                <a:latin typeface="Arial"/>
                <a:ea typeface="Arial"/>
                <a:cs typeface="Arial"/>
                <a:sym typeface="Arial"/>
              </a:rPr>
              <a:t>201</a:t>
            </a:r>
            <a:r>
              <a:rPr lang="en-US" altLang="ja-JP" sz="800" b="0" i="0" u="none" strike="noStrike" cap="none" baseline="0" dirty="0" smtClean="0">
                <a:solidFill>
                  <a:schemeClr val="lt2"/>
                </a:solidFill>
                <a:latin typeface="Arial"/>
                <a:ea typeface="Arial"/>
                <a:cs typeface="Arial"/>
                <a:sym typeface="Arial"/>
              </a:rPr>
              <a:t>8</a:t>
            </a:r>
            <a:r>
              <a:rPr lang="ja-JP" sz="800" b="0" i="0" u="none" strike="noStrike" cap="none" baseline="0" dirty="0" smtClean="0">
                <a:solidFill>
                  <a:schemeClr val="lt2"/>
                </a:solidFill>
                <a:latin typeface="Arial"/>
                <a:ea typeface="Arial"/>
                <a:cs typeface="Arial"/>
                <a:sym typeface="Arial"/>
              </a:rPr>
              <a:t> </a:t>
            </a:r>
            <a:r>
              <a:rPr lang="en-US" altLang="ja-JP" sz="800" b="0" i="0" u="none" strike="noStrike" cap="none" baseline="0" dirty="0">
                <a:solidFill>
                  <a:schemeClr val="lt2"/>
                </a:solidFill>
                <a:latin typeface="Arial"/>
                <a:ea typeface="Arial"/>
                <a:cs typeface="Arial"/>
                <a:sym typeface="Arial"/>
              </a:rPr>
              <a:t>NATIV, Inc.</a:t>
            </a:r>
            <a:r>
              <a:rPr lang="ja-JP" sz="800" b="0" i="0" u="none" strike="noStrike" cap="none" baseline="0" dirty="0">
                <a:solidFill>
                  <a:schemeClr val="lt2"/>
                </a:solidFill>
                <a:latin typeface="Arial"/>
                <a:ea typeface="Arial"/>
                <a:cs typeface="Arial"/>
                <a:sym typeface="Arial"/>
              </a:rPr>
              <a:t>. All Rights Reserved</a:t>
            </a:r>
          </a:p>
        </p:txBody>
      </p:sp>
    </p:spTree>
    <p:extLst>
      <p:ext uri="{BB962C8B-B14F-4D97-AF65-F5344CB8AC3E}">
        <p14:creationId xmlns:p14="http://schemas.microsoft.com/office/powerpoint/2010/main" val="173477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xmlns="" id="{5832E786-75EC-459A-A1C7-3CDA9FB78859}"/>
              </a:ext>
            </a:extLst>
          </p:cNvPr>
          <p:cNvCxnSpPr>
            <a:cxnSpLocks/>
          </p:cNvCxnSpPr>
          <p:nvPr userDrawn="1"/>
        </p:nvCxnSpPr>
        <p:spPr>
          <a:xfrm>
            <a:off x="24823" y="539111"/>
            <a:ext cx="9862127"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8028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pic>
        <p:nvPicPr>
          <p:cNvPr id="8" name="図 7" descr="スクリーンショット 2016-03-16 20.58.25.png">
            <a:extLst>
              <a:ext uri="{FF2B5EF4-FFF2-40B4-BE49-F238E27FC236}">
                <a16:creationId xmlns:a16="http://schemas.microsoft.com/office/drawing/2014/main" xmlns="" id="{36A3711E-12A4-4DDF-8CED-FCB5A5D54C2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96061" y="118898"/>
            <a:ext cx="1213251" cy="305549"/>
          </a:xfrm>
          <a:prstGeom prst="rect">
            <a:avLst/>
          </a:prstGeom>
        </p:spPr>
      </p:pic>
      <p:cxnSp>
        <p:nvCxnSpPr>
          <p:cNvPr id="9" name="直線コネクタ 8">
            <a:extLst>
              <a:ext uri="{FF2B5EF4-FFF2-40B4-BE49-F238E27FC236}">
                <a16:creationId xmlns:a16="http://schemas.microsoft.com/office/drawing/2014/main" xmlns="" id="{DEB43290-EA2C-4D69-9409-92218892CC96}"/>
              </a:ext>
            </a:extLst>
          </p:cNvPr>
          <p:cNvCxnSpPr>
            <a:cxnSpLocks/>
          </p:cNvCxnSpPr>
          <p:nvPr userDrawn="1"/>
        </p:nvCxnSpPr>
        <p:spPr>
          <a:xfrm>
            <a:off x="24823" y="539111"/>
            <a:ext cx="9862127"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915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pic>
        <p:nvPicPr>
          <p:cNvPr id="9" name="図 8" descr="スクリーンショット 2016-03-16 20.58.25.png">
            <a:extLst>
              <a:ext uri="{FF2B5EF4-FFF2-40B4-BE49-F238E27FC236}">
                <a16:creationId xmlns:a16="http://schemas.microsoft.com/office/drawing/2014/main" xmlns="" id="{D2EF2541-46F6-475A-B32F-843BD1A875F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96061" y="118898"/>
            <a:ext cx="1213251" cy="305549"/>
          </a:xfrm>
          <a:prstGeom prst="rect">
            <a:avLst/>
          </a:prstGeom>
        </p:spPr>
      </p:pic>
      <p:cxnSp>
        <p:nvCxnSpPr>
          <p:cNvPr id="10" name="直線コネクタ 9">
            <a:extLst>
              <a:ext uri="{FF2B5EF4-FFF2-40B4-BE49-F238E27FC236}">
                <a16:creationId xmlns:a16="http://schemas.microsoft.com/office/drawing/2014/main" xmlns="" id="{B1F6A9BA-44AC-4559-832E-F9B6393A3190}"/>
              </a:ext>
            </a:extLst>
          </p:cNvPr>
          <p:cNvCxnSpPr>
            <a:cxnSpLocks/>
          </p:cNvCxnSpPr>
          <p:nvPr userDrawn="1"/>
        </p:nvCxnSpPr>
        <p:spPr>
          <a:xfrm>
            <a:off x="24823" y="539111"/>
            <a:ext cx="9862127"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532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8" name="図 7" descr="スクリーンショット 2016-03-16 20.58.25.png">
            <a:extLst>
              <a:ext uri="{FF2B5EF4-FFF2-40B4-BE49-F238E27FC236}">
                <a16:creationId xmlns:a16="http://schemas.microsoft.com/office/drawing/2014/main" xmlns="" id="{36B2FA0F-2097-4954-9A0D-10DD1C5B90C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96061" y="118898"/>
            <a:ext cx="1213251" cy="305549"/>
          </a:xfrm>
          <a:prstGeom prst="rect">
            <a:avLst/>
          </a:prstGeom>
        </p:spPr>
      </p:pic>
      <p:cxnSp>
        <p:nvCxnSpPr>
          <p:cNvPr id="9" name="直線コネクタ 8">
            <a:extLst>
              <a:ext uri="{FF2B5EF4-FFF2-40B4-BE49-F238E27FC236}">
                <a16:creationId xmlns:a16="http://schemas.microsoft.com/office/drawing/2014/main" xmlns="" id="{B0A99D66-6463-469E-B330-08C388494884}"/>
              </a:ext>
            </a:extLst>
          </p:cNvPr>
          <p:cNvCxnSpPr>
            <a:cxnSpLocks/>
          </p:cNvCxnSpPr>
          <p:nvPr userDrawn="1"/>
        </p:nvCxnSpPr>
        <p:spPr>
          <a:xfrm>
            <a:off x="24823" y="539111"/>
            <a:ext cx="9862127"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075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4" name="Shape 13">
            <a:extLst>
              <a:ext uri="{FF2B5EF4-FFF2-40B4-BE49-F238E27FC236}">
                <a16:creationId xmlns:a16="http://schemas.microsoft.com/office/drawing/2014/main" xmlns="" id="{8A8EF3AA-A8E2-40F4-B67C-EE55D584F771}"/>
              </a:ext>
            </a:extLst>
          </p:cNvPr>
          <p:cNvSpPr/>
          <p:nvPr userDrawn="1"/>
        </p:nvSpPr>
        <p:spPr>
          <a:xfrm>
            <a:off x="9499515" y="6545248"/>
            <a:ext cx="457200" cy="318943"/>
          </a:xfrm>
          <a:prstGeom prst="rect">
            <a:avLst/>
          </a:prstGeom>
          <a:noFill/>
          <a:ln>
            <a:noFill/>
          </a:ln>
        </p:spPr>
        <p:txBody>
          <a:bodyPr lIns="91425" tIns="45700" rIns="91425" bIns="45700" anchor="ctr" anchorCtr="1">
            <a:noAutofit/>
          </a:bodyPr>
          <a:lstStyle/>
          <a:p>
            <a:pPr marL="0" marR="0" lvl="0" indent="0" algn="r" rtl="0">
              <a:spcBef>
                <a:spcPts val="0"/>
              </a:spcBef>
              <a:spcAft>
                <a:spcPts val="0"/>
              </a:spcAft>
              <a:buSzPct val="25000"/>
              <a:buNone/>
            </a:pPr>
            <a:fld id="{00000000-1234-1234-1234-123412341234}" type="slidenum">
              <a:rPr lang="en-US" altLang="ja-JP" sz="1200" b="0" i="0" u="none" strike="noStrike" cap="none" baseline="0">
                <a:solidFill>
                  <a:schemeClr val="dk1"/>
                </a:solidFill>
                <a:latin typeface="Arial"/>
                <a:ea typeface="Arial"/>
                <a:cs typeface="Arial"/>
                <a:sym typeface="Arial"/>
              </a:rPr>
              <a:pPr marL="0" marR="0" lvl="0" indent="0" algn="r" rtl="0">
                <a:spcBef>
                  <a:spcPts val="0"/>
                </a:spcBef>
                <a:spcAft>
                  <a:spcPts val="0"/>
                </a:spcAft>
                <a:buSzPct val="25000"/>
                <a:buNone/>
              </a:pPr>
              <a:t>‹#›</a:t>
            </a:fld>
            <a:endParaRPr lang="ja-JP" sz="1200" b="0"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10279194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306393" y="1241946"/>
            <a:ext cx="9274174" cy="515727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dirty="0"/>
          </a:p>
        </p:txBody>
      </p:sp>
      <p:sp>
        <p:nvSpPr>
          <p:cNvPr id="21" name="Shape 21"/>
          <p:cNvSpPr txBox="1">
            <a:spLocks noGrp="1"/>
          </p:cNvSpPr>
          <p:nvPr>
            <p:ph type="title"/>
          </p:nvPr>
        </p:nvSpPr>
        <p:spPr>
          <a:xfrm>
            <a:off x="306393" y="244479"/>
            <a:ext cx="9274174" cy="379412"/>
          </a:xfrm>
          <a:prstGeom prst="rect">
            <a:avLst/>
          </a:prstGeom>
          <a:noFill/>
          <a:ln>
            <a:noFill/>
          </a:ln>
        </p:spPr>
        <p:txBody>
          <a:bodyPr lIns="91425" tIns="91425" rIns="91425" bIns="91425" anchor="ctr" anchorCtr="0"/>
          <a:lstStyle>
            <a:lvl1pPr algn="ctr" rtl="0">
              <a:lnSpc>
                <a:spcPct val="120000"/>
              </a:lnSpc>
              <a:spcBef>
                <a:spcPts val="0"/>
              </a:spcBef>
              <a:spcAft>
                <a:spcPts val="0"/>
              </a:spcAft>
              <a:defRPr b="1"/>
            </a:lvl1pPr>
            <a:lvl2pPr algn="ctr" rtl="0">
              <a:lnSpc>
                <a:spcPct val="120000"/>
              </a:lnSpc>
              <a:spcBef>
                <a:spcPts val="0"/>
              </a:spcBef>
              <a:spcAft>
                <a:spcPts val="0"/>
              </a:spcAft>
              <a:defRPr/>
            </a:lvl2pPr>
            <a:lvl3pPr algn="ctr" rtl="0">
              <a:lnSpc>
                <a:spcPct val="120000"/>
              </a:lnSpc>
              <a:spcBef>
                <a:spcPts val="0"/>
              </a:spcBef>
              <a:spcAft>
                <a:spcPts val="0"/>
              </a:spcAft>
              <a:defRPr/>
            </a:lvl3pPr>
            <a:lvl4pPr algn="ctr" rtl="0">
              <a:lnSpc>
                <a:spcPct val="120000"/>
              </a:lnSpc>
              <a:spcBef>
                <a:spcPts val="0"/>
              </a:spcBef>
              <a:spcAft>
                <a:spcPts val="0"/>
              </a:spcAft>
              <a:defRPr/>
            </a:lvl4pPr>
            <a:lvl5pPr algn="ctr" rtl="0">
              <a:lnSpc>
                <a:spcPct val="120000"/>
              </a:lnSpc>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dirty="0"/>
          </a:p>
        </p:txBody>
      </p:sp>
      <p:sp>
        <p:nvSpPr>
          <p:cNvPr id="4" name="Shape 20"/>
          <p:cNvSpPr txBox="1">
            <a:spLocks noGrp="1"/>
          </p:cNvSpPr>
          <p:nvPr>
            <p:ph type="body" idx="10"/>
          </p:nvPr>
        </p:nvSpPr>
        <p:spPr>
          <a:xfrm>
            <a:off x="306393" y="814795"/>
            <a:ext cx="9274174" cy="427151"/>
          </a:xfrm>
          <a:prstGeom prst="rect">
            <a:avLst/>
          </a:prstGeom>
          <a:noFill/>
          <a:ln>
            <a:noFill/>
          </a:ln>
        </p:spPr>
        <p:txBody>
          <a:bodyPr lIns="91425" tIns="91425" rIns="91425" bIns="91425" anchor="t" anchorCtr="0"/>
          <a:lstStyle>
            <a:lvl1pPr marL="177800" indent="-177800" rtl="0">
              <a:spcBef>
                <a:spcPts val="0"/>
              </a:spcBef>
              <a:buFont typeface="Wingdings" panose="05000000000000000000" pitchFamily="2" charset="2"/>
              <a:buChar char="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dirty="0"/>
          </a:p>
        </p:txBody>
      </p:sp>
      <p:cxnSp>
        <p:nvCxnSpPr>
          <p:cNvPr id="5" name="直線コネクタ 4"/>
          <p:cNvCxnSpPr/>
          <p:nvPr userDrawn="1"/>
        </p:nvCxnSpPr>
        <p:spPr>
          <a:xfrm>
            <a:off x="0" y="656693"/>
            <a:ext cx="9906000" cy="0"/>
          </a:xfrm>
          <a:prstGeom prst="line">
            <a:avLst/>
          </a:prstGeom>
          <a:ln w="19050">
            <a:solidFill>
              <a:srgbClr val="B90E1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76141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152400" y="152400"/>
            <a:ext cx="96012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152400" y="685800"/>
            <a:ext cx="9601200" cy="57150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FCA202"/>
                </a:solidFill>
                <a:prstDash val="sysDot"/>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 name="Shape 13"/>
          <p:cNvSpPr/>
          <p:nvPr userDrawn="1"/>
        </p:nvSpPr>
        <p:spPr>
          <a:xfrm>
            <a:off x="9499515" y="6545248"/>
            <a:ext cx="457200" cy="318943"/>
          </a:xfrm>
          <a:prstGeom prst="rect">
            <a:avLst/>
          </a:prstGeom>
          <a:noFill/>
          <a:ln>
            <a:noFill/>
          </a:ln>
        </p:spPr>
        <p:txBody>
          <a:bodyPr lIns="91425" tIns="45700" rIns="91425" bIns="45700" anchor="ctr" anchorCtr="1">
            <a:noAutofit/>
          </a:bodyPr>
          <a:lstStyle/>
          <a:p>
            <a:pPr marL="0" marR="0" lvl="0" indent="0" algn="r" rtl="0">
              <a:spcBef>
                <a:spcPts val="0"/>
              </a:spcBef>
              <a:spcAft>
                <a:spcPts val="0"/>
              </a:spcAft>
              <a:buSzPct val="25000"/>
              <a:buNone/>
            </a:pPr>
            <a:fld id="{00000000-1234-1234-1234-123412341234}" type="slidenum">
              <a:rPr lang="en-US" altLang="ja-JP" sz="1200" b="0" i="0" u="none" strike="noStrike" cap="none" baseline="0">
                <a:solidFill>
                  <a:schemeClr val="dk1"/>
                </a:solidFill>
                <a:latin typeface="Arial"/>
                <a:ea typeface="Arial"/>
                <a:cs typeface="Arial"/>
                <a:sym typeface="Arial"/>
              </a:rPr>
              <a:pPr marL="0" marR="0" lvl="0" indent="0" algn="r" rtl="0">
                <a:spcBef>
                  <a:spcPts val="0"/>
                </a:spcBef>
                <a:spcAft>
                  <a:spcPts val="0"/>
                </a:spcAft>
                <a:buSzPct val="25000"/>
                <a:buNone/>
              </a:pPr>
              <a:t>‹#›</a:t>
            </a:fld>
            <a:endParaRPr lang="ja-JP" sz="1200" b="0" i="0" u="none" strike="noStrike" cap="none" baseline="0" dirty="0">
              <a:solidFill>
                <a:schemeClr val="dk1"/>
              </a:solidFill>
              <a:latin typeface="Arial"/>
              <a:ea typeface="Arial"/>
              <a:cs typeface="Arial"/>
              <a:sym typeface="Arial"/>
            </a:endParaRPr>
          </a:p>
        </p:txBody>
      </p:sp>
      <p:sp>
        <p:nvSpPr>
          <p:cNvPr id="11" name="Shape 14"/>
          <p:cNvSpPr/>
          <p:nvPr userDrawn="1"/>
        </p:nvSpPr>
        <p:spPr>
          <a:xfrm>
            <a:off x="33209" y="6604687"/>
            <a:ext cx="2682350" cy="2159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ja-JP" sz="800" b="0" i="0" u="none" strike="noStrike" cap="none" baseline="0" dirty="0">
                <a:solidFill>
                  <a:schemeClr val="lt2"/>
                </a:solidFill>
                <a:latin typeface="Arial"/>
                <a:ea typeface="Arial"/>
                <a:cs typeface="Arial"/>
                <a:sym typeface="Arial"/>
              </a:rPr>
              <a:t>Copyright © </a:t>
            </a:r>
            <a:r>
              <a:rPr lang="ja-JP" sz="800" b="0" i="0" u="none" strike="noStrike" cap="none" baseline="0" dirty="0" smtClean="0">
                <a:solidFill>
                  <a:schemeClr val="lt2"/>
                </a:solidFill>
                <a:latin typeface="Arial"/>
                <a:ea typeface="Arial"/>
                <a:cs typeface="Arial"/>
                <a:sym typeface="Arial"/>
              </a:rPr>
              <a:t>201</a:t>
            </a:r>
            <a:r>
              <a:rPr lang="en-US" altLang="ja-JP" sz="800" b="0" i="0" u="none" strike="noStrike" cap="none" baseline="0" dirty="0" smtClean="0">
                <a:solidFill>
                  <a:schemeClr val="lt2"/>
                </a:solidFill>
                <a:latin typeface="Arial"/>
                <a:ea typeface="Arial"/>
                <a:cs typeface="Arial"/>
                <a:sym typeface="Arial"/>
              </a:rPr>
              <a:t>8 NATIV</a:t>
            </a:r>
            <a:r>
              <a:rPr lang="en-US" altLang="ja-JP" sz="800" b="0" i="0" u="none" strike="noStrike" cap="none" baseline="0" dirty="0">
                <a:solidFill>
                  <a:schemeClr val="lt2"/>
                </a:solidFill>
                <a:latin typeface="Arial"/>
                <a:ea typeface="Arial"/>
                <a:cs typeface="Arial"/>
                <a:sym typeface="Arial"/>
              </a:rPr>
              <a:t>, Inc.</a:t>
            </a:r>
            <a:r>
              <a:rPr lang="ja-JP" sz="800" b="0" i="0" u="none" strike="noStrike" cap="none" baseline="0" dirty="0">
                <a:solidFill>
                  <a:schemeClr val="lt2"/>
                </a:solidFill>
                <a:latin typeface="Arial"/>
                <a:ea typeface="Arial"/>
                <a:cs typeface="Arial"/>
                <a:sym typeface="Arial"/>
              </a:rPr>
              <a:t>. All Rights Reserved</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4" r:id="rId7"/>
  </p:sldLayoutIdLst>
  <p:hf sldNum="0" hdr="0" dt="0"/>
  <p:txStyles>
    <p:title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p:titleStyle>
    <p:bodyStyle>
      <a:lvl1pPr marL="187325" indent="-187325" algn="l" defTabSz="514350" rtl="0" fontAlgn="base">
        <a:spcBef>
          <a:spcPct val="20000"/>
        </a:spcBef>
        <a:spcAft>
          <a:spcPct val="0"/>
        </a:spcAft>
        <a:buClr>
          <a:schemeClr val="tx1"/>
        </a:buClr>
        <a:buFont typeface="MS UI Gothic" charset="0"/>
        <a:buChar char="▌"/>
        <a:tabLst>
          <a:tab pos="100013" algn="l"/>
        </a:tabLst>
        <a:defRPr kumimoji="1" b="1">
          <a:solidFill>
            <a:schemeClr val="tx1"/>
          </a:solidFill>
          <a:latin typeface="+mn-lt"/>
          <a:ea typeface="+mn-ea"/>
          <a:cs typeface="+mn-cs"/>
        </a:defRPr>
      </a:lvl1pPr>
      <a:lvl2pPr marL="584200" indent="-104775" algn="l" defTabSz="514350" rtl="0" fontAlgn="base">
        <a:spcBef>
          <a:spcPct val="20000"/>
        </a:spcBef>
        <a:spcAft>
          <a:spcPct val="0"/>
        </a:spcAft>
        <a:buClr>
          <a:schemeClr val="tx1"/>
        </a:buClr>
        <a:buChar char="•"/>
        <a:tabLst>
          <a:tab pos="100013" algn="l"/>
        </a:tabLst>
        <a:defRPr kumimoji="1" sz="1600" b="1">
          <a:solidFill>
            <a:schemeClr val="tx1"/>
          </a:solidFill>
          <a:latin typeface="+mn-lt"/>
          <a:ea typeface="+mn-ea"/>
          <a:cs typeface="+mn-cs"/>
        </a:defRPr>
      </a:lvl2pPr>
      <a:lvl3pPr marL="866775" indent="-92075" algn="l" defTabSz="514350" rtl="0" fontAlgn="base">
        <a:spcBef>
          <a:spcPct val="20000"/>
        </a:spcBef>
        <a:spcAft>
          <a:spcPct val="0"/>
        </a:spcAft>
        <a:buClr>
          <a:schemeClr val="tx1"/>
        </a:buClr>
        <a:buChar char="•"/>
        <a:tabLst>
          <a:tab pos="100013" algn="l"/>
        </a:tabLst>
        <a:defRPr kumimoji="1" sz="1400">
          <a:solidFill>
            <a:schemeClr val="tx1"/>
          </a:solidFill>
          <a:latin typeface="+mn-lt"/>
          <a:ea typeface="+mn-ea"/>
          <a:cs typeface="+mn-cs"/>
        </a:defRPr>
      </a:lvl3pPr>
      <a:lvl4pPr marL="1150938" indent="-93663" algn="l" defTabSz="514350" rtl="0" fontAlgn="base">
        <a:spcBef>
          <a:spcPct val="20000"/>
        </a:spcBef>
        <a:spcAft>
          <a:spcPct val="0"/>
        </a:spcAft>
        <a:buClr>
          <a:schemeClr val="tx1"/>
        </a:buClr>
        <a:buChar char="•"/>
        <a:tabLst>
          <a:tab pos="100013" algn="l"/>
        </a:tabLst>
        <a:defRPr kumimoji="1" sz="1200">
          <a:solidFill>
            <a:schemeClr val="tx1"/>
          </a:solidFill>
          <a:latin typeface="+mn-lt"/>
          <a:ea typeface="+mn-ea"/>
          <a:cs typeface="+mn-cs"/>
        </a:defRPr>
      </a:lvl4pPr>
      <a:lvl5pPr marL="1435100" indent="-93663" algn="l" defTabSz="514350" rtl="0" fontAlgn="base">
        <a:spcBef>
          <a:spcPct val="20000"/>
        </a:spcBef>
        <a:spcAft>
          <a:spcPct val="0"/>
        </a:spcAft>
        <a:buClr>
          <a:schemeClr val="tx1"/>
        </a:buClr>
        <a:buChar char="•"/>
        <a:tabLst>
          <a:tab pos="100013" algn="l"/>
        </a:tabLst>
        <a:defRPr kumimoji="1" sz="1000">
          <a:solidFill>
            <a:schemeClr val="tx1"/>
          </a:solidFill>
          <a:latin typeface="+mn-lt"/>
          <a:ea typeface="+mn-ea"/>
          <a:cs typeface="+mn-cs"/>
        </a:defRPr>
      </a:lvl5pPr>
      <a:lvl6pPr marL="1892300" indent="-93663" algn="l" defTabSz="514350" rtl="0" fontAlgn="base">
        <a:spcBef>
          <a:spcPct val="20000"/>
        </a:spcBef>
        <a:spcAft>
          <a:spcPct val="0"/>
        </a:spcAft>
        <a:buClr>
          <a:schemeClr val="tx1"/>
        </a:buClr>
        <a:buChar char="•"/>
        <a:tabLst>
          <a:tab pos="100013" algn="l"/>
        </a:tabLst>
        <a:defRPr kumimoji="1" sz="1000">
          <a:solidFill>
            <a:schemeClr val="tx1"/>
          </a:solidFill>
          <a:latin typeface="+mn-lt"/>
          <a:ea typeface="+mn-ea"/>
          <a:cs typeface="+mn-cs"/>
        </a:defRPr>
      </a:lvl6pPr>
      <a:lvl7pPr marL="2349500" indent="-93663" algn="l" defTabSz="514350" rtl="0" fontAlgn="base">
        <a:spcBef>
          <a:spcPct val="20000"/>
        </a:spcBef>
        <a:spcAft>
          <a:spcPct val="0"/>
        </a:spcAft>
        <a:buClr>
          <a:schemeClr val="tx1"/>
        </a:buClr>
        <a:buChar char="•"/>
        <a:tabLst>
          <a:tab pos="100013" algn="l"/>
        </a:tabLst>
        <a:defRPr kumimoji="1" sz="1000">
          <a:solidFill>
            <a:schemeClr val="tx1"/>
          </a:solidFill>
          <a:latin typeface="+mn-lt"/>
          <a:ea typeface="+mn-ea"/>
          <a:cs typeface="+mn-cs"/>
        </a:defRPr>
      </a:lvl7pPr>
      <a:lvl8pPr marL="2806700" indent="-93663" algn="l" defTabSz="514350" rtl="0" fontAlgn="base">
        <a:spcBef>
          <a:spcPct val="20000"/>
        </a:spcBef>
        <a:spcAft>
          <a:spcPct val="0"/>
        </a:spcAft>
        <a:buClr>
          <a:schemeClr val="tx1"/>
        </a:buClr>
        <a:buChar char="•"/>
        <a:tabLst>
          <a:tab pos="100013" algn="l"/>
        </a:tabLst>
        <a:defRPr kumimoji="1" sz="1000">
          <a:solidFill>
            <a:schemeClr val="tx1"/>
          </a:solidFill>
          <a:latin typeface="+mn-lt"/>
          <a:ea typeface="+mn-ea"/>
          <a:cs typeface="+mn-cs"/>
        </a:defRPr>
      </a:lvl8pPr>
      <a:lvl9pPr marL="3263900" indent="-93663" algn="l" defTabSz="514350" rtl="0" fontAlgn="base">
        <a:spcBef>
          <a:spcPct val="20000"/>
        </a:spcBef>
        <a:spcAft>
          <a:spcPct val="0"/>
        </a:spcAft>
        <a:buClr>
          <a:schemeClr val="tx1"/>
        </a:buClr>
        <a:buChar char="•"/>
        <a:tabLst>
          <a:tab pos="100013" algn="l"/>
        </a:tabLst>
        <a:defRPr kumimoji="1" sz="10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nativ.co.j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3.png"/><Relationship Id="rId5" Type="http://schemas.openxmlformats.org/officeDocument/2006/relationships/image" Target="../media/image2.png"/><Relationship Id="rId6"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mailto:ad-sukusuku@sd1.nhk-ed.co.jp" TargetMode="External"/><Relationship Id="rId3"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1" Type="http://schemas.openxmlformats.org/officeDocument/2006/relationships/image" Target="../media/image15.png"/><Relationship Id="rId12" Type="http://schemas.openxmlformats.org/officeDocument/2006/relationships/image" Target="../media/image16.png"/><Relationship Id="rId13" Type="http://schemas.openxmlformats.org/officeDocument/2006/relationships/image" Target="../media/image17.png"/><Relationship Id="rId1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12.png"/><Relationship Id="rId9" Type="http://schemas.openxmlformats.org/officeDocument/2006/relationships/image" Target="../media/image13.png"/><Relationship Id="rId10"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2999" name="Rectangle 1031"/>
          <p:cNvSpPr>
            <a:spLocks noChangeArrowheads="1"/>
          </p:cNvSpPr>
          <p:nvPr/>
        </p:nvSpPr>
        <p:spPr bwMode="auto">
          <a:xfrm>
            <a:off x="4864100" y="6553200"/>
            <a:ext cx="241300" cy="152400"/>
          </a:xfrm>
          <a:prstGeom prst="rect">
            <a:avLst/>
          </a:prstGeom>
          <a:solidFill>
            <a:schemeClr val="bg1"/>
          </a:solidFill>
          <a:ln>
            <a:noFill/>
          </a:ln>
          <a:effectLst/>
          <a:extLst>
            <a:ext uri="{91240B29-F687-4f45-9708-019B960494DF}">
              <a14:hiddenLine xmlns:a14="http://schemas.microsoft.com/office/drawing/2010/main" xmlns="" w="28575">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a:defRPr/>
            </a:pPr>
            <a:endParaRPr lang="ja-JP" altLang="en-US"/>
          </a:p>
        </p:txBody>
      </p:sp>
      <p:sp>
        <p:nvSpPr>
          <p:cNvPr id="14" name="タイトル 3">
            <a:extLst>
              <a:ext uri="{FF2B5EF4-FFF2-40B4-BE49-F238E27FC236}">
                <a16:creationId xmlns:a16="http://schemas.microsoft.com/office/drawing/2014/main" xmlns="" id="{7CFD48FD-2C87-434E-9328-D5B87B54E2CB}"/>
              </a:ext>
            </a:extLst>
          </p:cNvPr>
          <p:cNvSpPr>
            <a:spLocks noGrp="1"/>
          </p:cNvSpPr>
          <p:nvPr>
            <p:ph type="ctrTitle"/>
          </p:nvPr>
        </p:nvSpPr>
        <p:spPr>
          <a:xfrm>
            <a:off x="1513682" y="1304925"/>
            <a:ext cx="7519659" cy="4143375"/>
          </a:xfrm>
        </p:spPr>
        <p:txBody>
          <a:bodyPr/>
          <a:lstStyle/>
          <a:p>
            <a:pPr eaLnBrk="1" hangingPunct="1"/>
            <a:r>
              <a:rPr lang="ja-JP" altLang="en-US" sz="2800" b="0" dirty="0" smtClean="0">
                <a:solidFill>
                  <a:srgbClr val="C00000"/>
                </a:solidFill>
                <a:latin typeface="メイリオ" pitchFamily="50" charset="-128"/>
                <a:ea typeface="メイリオ" pitchFamily="50" charset="-128"/>
                <a:cs typeface="メイリオ" pitchFamily="50" charset="-128"/>
              </a:rPr>
              <a:t>地域おこし協力隊制度を活用した</a:t>
            </a:r>
            <a:r>
              <a:rPr lang="en-US" altLang="ja-JP" sz="2800" b="0" dirty="0" smtClean="0">
                <a:solidFill>
                  <a:srgbClr val="C00000"/>
                </a:solidFill>
                <a:latin typeface="メイリオ" pitchFamily="50" charset="-128"/>
                <a:ea typeface="メイリオ" pitchFamily="50" charset="-128"/>
                <a:cs typeface="メイリオ" pitchFamily="50" charset="-128"/>
              </a:rPr>
              <a:t/>
            </a:r>
            <a:br>
              <a:rPr lang="en-US" altLang="ja-JP" sz="2800" b="0" dirty="0" smtClean="0">
                <a:solidFill>
                  <a:srgbClr val="C00000"/>
                </a:solidFill>
                <a:latin typeface="メイリオ" pitchFamily="50" charset="-128"/>
                <a:ea typeface="メイリオ" pitchFamily="50" charset="-128"/>
                <a:cs typeface="メイリオ" pitchFamily="50" charset="-128"/>
              </a:rPr>
            </a:br>
            <a:r>
              <a:rPr lang="ja-JP" altLang="en-US" sz="2800" b="0" dirty="0" smtClean="0">
                <a:solidFill>
                  <a:srgbClr val="C00000"/>
                </a:solidFill>
                <a:latin typeface="メイリオ" pitchFamily="50" charset="-128"/>
                <a:ea typeface="メイリオ" pitchFamily="50" charset="-128"/>
                <a:cs typeface="メイリオ" pitchFamily="50" charset="-128"/>
              </a:rPr>
              <a:t>地域マーケター育成事業</a:t>
            </a:r>
            <a:r>
              <a:rPr lang="en-US" altLang="ja-JP" sz="2800" b="0" dirty="0" smtClean="0">
                <a:solidFill>
                  <a:srgbClr val="C00000"/>
                </a:solidFill>
                <a:latin typeface="メイリオ" pitchFamily="50" charset="-128"/>
                <a:ea typeface="メイリオ" pitchFamily="50" charset="-128"/>
                <a:cs typeface="メイリオ" pitchFamily="50" charset="-128"/>
              </a:rPr>
              <a:t/>
            </a:r>
            <a:br>
              <a:rPr lang="en-US" altLang="ja-JP" sz="2800" b="0" dirty="0" smtClean="0">
                <a:solidFill>
                  <a:srgbClr val="C00000"/>
                </a:solidFill>
                <a:latin typeface="メイリオ" pitchFamily="50" charset="-128"/>
                <a:ea typeface="メイリオ" pitchFamily="50" charset="-128"/>
                <a:cs typeface="メイリオ" pitchFamily="50" charset="-128"/>
              </a:rPr>
            </a:br>
            <a:r>
              <a:rPr lang="ja-JP" altLang="en-US" sz="2800" b="0" dirty="0" smtClean="0">
                <a:solidFill>
                  <a:srgbClr val="C00000"/>
                </a:solidFill>
                <a:latin typeface="メイリオ" pitchFamily="50" charset="-128"/>
                <a:ea typeface="メイリオ" pitchFamily="50" charset="-128"/>
                <a:cs typeface="メイリオ" pitchFamily="50" charset="-128"/>
              </a:rPr>
              <a:t>　　　　　　　</a:t>
            </a:r>
            <a:r>
              <a:rPr lang="en-US" altLang="ja-JP" sz="8800" b="0" u="sng" dirty="0" smtClean="0">
                <a:solidFill>
                  <a:srgbClr val="002060"/>
                </a:solidFill>
                <a:latin typeface="メイリオ" pitchFamily="50" charset="-128"/>
                <a:ea typeface="メイリオ" pitchFamily="50" charset="-128"/>
                <a:cs typeface="メイリオ" pitchFamily="50" charset="-128"/>
              </a:rPr>
              <a:t>NATIV.Camp</a:t>
            </a:r>
            <a:br>
              <a:rPr lang="en-US" altLang="ja-JP" sz="8800" b="0" u="sng" dirty="0" smtClean="0">
                <a:solidFill>
                  <a:srgbClr val="002060"/>
                </a:solidFill>
                <a:latin typeface="メイリオ" pitchFamily="50" charset="-128"/>
                <a:ea typeface="メイリオ" pitchFamily="50" charset="-128"/>
                <a:cs typeface="メイリオ" pitchFamily="50" charset="-128"/>
              </a:rPr>
            </a:br>
            <a:r>
              <a:rPr lang="en-US" altLang="ja-JP" sz="1800" b="0" dirty="0" smtClean="0">
                <a:solidFill>
                  <a:srgbClr val="002060"/>
                </a:solidFill>
                <a:latin typeface="メイリオ" pitchFamily="50" charset="-128"/>
                <a:ea typeface="メイリオ" pitchFamily="50" charset="-128"/>
                <a:cs typeface="メイリオ" pitchFamily="50" charset="-128"/>
              </a:rPr>
              <a:t/>
            </a:r>
            <a:br>
              <a:rPr lang="en-US" altLang="ja-JP" sz="1800" b="0" dirty="0" smtClean="0">
                <a:solidFill>
                  <a:srgbClr val="002060"/>
                </a:solidFill>
                <a:latin typeface="メイリオ" pitchFamily="50" charset="-128"/>
                <a:ea typeface="メイリオ" pitchFamily="50" charset="-128"/>
                <a:cs typeface="メイリオ" pitchFamily="50" charset="-128"/>
              </a:rPr>
            </a:br>
            <a:r>
              <a:rPr lang="en-US" altLang="ja-JP" sz="2800" b="0" dirty="0" smtClean="0">
                <a:solidFill>
                  <a:srgbClr val="C00000"/>
                </a:solidFill>
                <a:latin typeface="メイリオ" pitchFamily="50" charset="-128"/>
                <a:ea typeface="メイリオ" pitchFamily="50" charset="-128"/>
                <a:cs typeface="メイリオ" pitchFamily="50" charset="-128"/>
              </a:rPr>
              <a:t>【</a:t>
            </a:r>
            <a:r>
              <a:rPr lang="ja-JP" altLang="en-US" sz="2800" b="0" dirty="0" smtClean="0">
                <a:solidFill>
                  <a:srgbClr val="C00000"/>
                </a:solidFill>
                <a:latin typeface="メイリオ" pitchFamily="50" charset="-128"/>
                <a:ea typeface="メイリオ" pitchFamily="50" charset="-128"/>
                <a:cs typeface="メイリオ" pitchFamily="50" charset="-128"/>
              </a:rPr>
              <a:t>概要説明</a:t>
            </a:r>
            <a:r>
              <a:rPr lang="en-US" altLang="ja-JP" sz="2800" b="0" dirty="0" smtClean="0">
                <a:solidFill>
                  <a:srgbClr val="C00000"/>
                </a:solidFill>
                <a:latin typeface="メイリオ" pitchFamily="50" charset="-128"/>
                <a:ea typeface="メイリオ" pitchFamily="50" charset="-128"/>
                <a:cs typeface="メイリオ" pitchFamily="50" charset="-128"/>
              </a:rPr>
              <a:t>】</a:t>
            </a:r>
            <a:r>
              <a:rPr lang="ja-JP" altLang="ja-JP" sz="1600" b="0" dirty="0">
                <a:solidFill>
                  <a:srgbClr val="000000"/>
                </a:solidFill>
                <a:latin typeface="メイリオ" pitchFamily="50" charset="-128"/>
                <a:ea typeface="メイリオ" pitchFamily="50" charset="-128"/>
                <a:cs typeface="メイリオ" pitchFamily="50" charset="-128"/>
              </a:rPr>
              <a:t>　</a:t>
            </a:r>
            <a:r>
              <a:rPr lang="en-US" altLang="ja-JP" sz="1600" b="0" dirty="0">
                <a:solidFill>
                  <a:srgbClr val="000000"/>
                </a:solidFill>
                <a:latin typeface="メイリオ" pitchFamily="50" charset="-128"/>
                <a:ea typeface="メイリオ" pitchFamily="50" charset="-128"/>
                <a:cs typeface="メイリオ" pitchFamily="50" charset="-128"/>
              </a:rPr>
              <a:t/>
            </a:r>
            <a:br>
              <a:rPr lang="en-US" altLang="ja-JP" sz="1600" b="0" dirty="0">
                <a:solidFill>
                  <a:srgbClr val="000000"/>
                </a:solidFill>
                <a:latin typeface="メイリオ" pitchFamily="50" charset="-128"/>
                <a:ea typeface="メイリオ" pitchFamily="50" charset="-128"/>
                <a:cs typeface="メイリオ" pitchFamily="50" charset="-128"/>
              </a:rPr>
            </a:br>
            <a:endParaRPr lang="ja-JP" altLang="en-US" sz="1600" b="0" dirty="0">
              <a:solidFill>
                <a:srgbClr val="000000"/>
              </a:solidFill>
              <a:latin typeface="メイリオ" pitchFamily="50" charset="-128"/>
              <a:ea typeface="メイリオ" pitchFamily="50" charset="-128"/>
              <a:cs typeface="メイリオ" pitchFamily="50" charset="-128"/>
            </a:endParaRPr>
          </a:p>
        </p:txBody>
      </p:sp>
      <p:sp>
        <p:nvSpPr>
          <p:cNvPr id="6" name="タイトル 3">
            <a:extLst>
              <a:ext uri="{FF2B5EF4-FFF2-40B4-BE49-F238E27FC236}">
                <a16:creationId xmlns:a16="http://schemas.microsoft.com/office/drawing/2014/main" xmlns="" id="{7CFD48FD-2C87-434E-9328-D5B87B54E2CB}"/>
              </a:ext>
            </a:extLst>
          </p:cNvPr>
          <p:cNvSpPr txBox="1">
            <a:spLocks/>
          </p:cNvSpPr>
          <p:nvPr/>
        </p:nvSpPr>
        <p:spPr bwMode="auto">
          <a:xfrm>
            <a:off x="4125959" y="5273689"/>
            <a:ext cx="2295104" cy="1279511"/>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0" sz="3200" b="1">
                <a:solidFill>
                  <a:schemeClr val="tx1"/>
                </a:solidFill>
                <a:latin typeface="Arial" charset="0"/>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20000"/>
              </a:lnSpc>
              <a:buClrTx/>
              <a:buFontTx/>
            </a:pPr>
            <a:r>
              <a:rPr lang="en-US" altLang="ja-JP" sz="1600" b="0" kern="0" dirty="0" smtClean="0">
                <a:solidFill>
                  <a:srgbClr val="000000"/>
                </a:solidFill>
                <a:latin typeface="メイリオ" pitchFamily="50" charset="-128"/>
                <a:ea typeface="メイリオ" pitchFamily="50" charset="-128"/>
                <a:cs typeface="メイリオ" pitchFamily="50" charset="-128"/>
              </a:rPr>
              <a:t>2018</a:t>
            </a:r>
            <a:r>
              <a:rPr lang="ja-JP" altLang="en-US" sz="1600" b="0" kern="0" dirty="0" smtClean="0">
                <a:solidFill>
                  <a:srgbClr val="000000"/>
                </a:solidFill>
                <a:latin typeface="メイリオ" pitchFamily="50" charset="-128"/>
                <a:ea typeface="メイリオ" pitchFamily="50" charset="-128"/>
                <a:cs typeface="メイリオ" pitchFamily="50" charset="-128"/>
              </a:rPr>
              <a:t>年</a:t>
            </a:r>
            <a:r>
              <a:rPr lang="en-US" altLang="ja-JP" sz="1600" b="0" kern="0" dirty="0" smtClean="0">
                <a:solidFill>
                  <a:srgbClr val="000000"/>
                </a:solidFill>
                <a:latin typeface="メイリオ" pitchFamily="50" charset="-128"/>
                <a:ea typeface="メイリオ" pitchFamily="50" charset="-128"/>
                <a:cs typeface="メイリオ" pitchFamily="50" charset="-128"/>
              </a:rPr>
              <a:t>10</a:t>
            </a:r>
            <a:r>
              <a:rPr lang="ja-JP" altLang="en-US" sz="1600" b="0" kern="0" dirty="0" smtClean="0">
                <a:solidFill>
                  <a:srgbClr val="000000"/>
                </a:solidFill>
                <a:latin typeface="メイリオ" pitchFamily="50" charset="-128"/>
                <a:ea typeface="メイリオ" pitchFamily="50" charset="-128"/>
                <a:cs typeface="メイリオ" pitchFamily="50" charset="-128"/>
              </a:rPr>
              <a:t>月</a:t>
            </a:r>
            <a:r>
              <a:rPr lang="en-US" altLang="ja-JP" sz="1600" b="0" kern="0" dirty="0" smtClean="0">
                <a:solidFill>
                  <a:srgbClr val="000000"/>
                </a:solidFill>
                <a:latin typeface="メイリオ" pitchFamily="50" charset="-128"/>
                <a:ea typeface="メイリオ" pitchFamily="50" charset="-128"/>
                <a:cs typeface="メイリオ" pitchFamily="50" charset="-128"/>
              </a:rPr>
              <a:t/>
            </a:r>
            <a:br>
              <a:rPr lang="en-US" altLang="ja-JP" sz="1600" b="0" kern="0" dirty="0" smtClean="0">
                <a:solidFill>
                  <a:srgbClr val="000000"/>
                </a:solidFill>
                <a:latin typeface="メイリオ" pitchFamily="50" charset="-128"/>
                <a:ea typeface="メイリオ" pitchFamily="50" charset="-128"/>
                <a:cs typeface="メイリオ" pitchFamily="50" charset="-128"/>
              </a:rPr>
            </a:br>
            <a:r>
              <a:rPr lang="ja-JP" altLang="en-US" sz="1600" b="0" kern="0" dirty="0" smtClean="0">
                <a:solidFill>
                  <a:srgbClr val="000000"/>
                </a:solidFill>
                <a:latin typeface="メイリオ" pitchFamily="50" charset="-128"/>
                <a:ea typeface="メイリオ" pitchFamily="50" charset="-128"/>
                <a:cs typeface="メイリオ" pitchFamily="50" charset="-128"/>
              </a:rPr>
              <a:t>ネイティブ株式会社</a:t>
            </a:r>
            <a:endParaRPr lang="ja-JP" altLang="en-US" sz="1600" b="0" kern="0" dirty="0">
              <a:solidFill>
                <a:srgbClr val="000000"/>
              </a:solidFill>
              <a:latin typeface="メイリオ" pitchFamily="50" charset="-128"/>
              <a:ea typeface="メイリオ" pitchFamily="50" charset="-128"/>
              <a:cs typeface="メイリオ" pitchFamily="50" charset="-128"/>
            </a:endParaRPr>
          </a:p>
        </p:txBody>
      </p:sp>
      <p:sp>
        <p:nvSpPr>
          <p:cNvPr id="7" name="タイトル 3">
            <a:extLst>
              <a:ext uri="{FF2B5EF4-FFF2-40B4-BE49-F238E27FC236}">
                <a16:creationId xmlns:a16="http://schemas.microsoft.com/office/drawing/2014/main" xmlns="" id="{7CFD48FD-2C87-434E-9328-D5B87B54E2CB}"/>
              </a:ext>
            </a:extLst>
          </p:cNvPr>
          <p:cNvSpPr txBox="1">
            <a:spLocks/>
          </p:cNvSpPr>
          <p:nvPr/>
        </p:nvSpPr>
        <p:spPr bwMode="auto">
          <a:xfrm>
            <a:off x="183309" y="273064"/>
            <a:ext cx="3083765" cy="517511"/>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0" sz="3200" b="1">
                <a:solidFill>
                  <a:schemeClr val="tx1"/>
                </a:solidFill>
                <a:latin typeface="Arial" charset="0"/>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20000"/>
              </a:lnSpc>
              <a:buClrTx/>
              <a:buFontTx/>
            </a:pPr>
            <a:r>
              <a:rPr lang="ja-JP" altLang="en-US" sz="1600" b="0" kern="0" dirty="0" smtClean="0">
                <a:solidFill>
                  <a:srgbClr val="000000"/>
                </a:solidFill>
                <a:latin typeface="メイリオ" pitchFamily="50" charset="-128"/>
                <a:ea typeface="メイリオ" pitchFamily="50" charset="-128"/>
                <a:cs typeface="メイリオ" pitchFamily="50" charset="-128"/>
              </a:rPr>
              <a:t>地方自治体ご関係者各位</a:t>
            </a:r>
            <a:endParaRPr lang="ja-JP" altLang="en-US" sz="1600" b="0" kern="0" dirty="0">
              <a:solidFill>
                <a:srgbClr val="000000"/>
              </a:solidFill>
              <a:latin typeface="メイリオ" pitchFamily="50" charset="-128"/>
              <a:ea typeface="メイリオ" pitchFamily="50" charset="-128"/>
              <a:cs typeface="メイリオ" pitchFamily="50" charset="-128"/>
            </a:endParaRPr>
          </a:p>
        </p:txBody>
      </p:sp>
      <p:sp>
        <p:nvSpPr>
          <p:cNvPr id="2" name="正方形/長方形 1"/>
          <p:cNvSpPr/>
          <p:nvPr/>
        </p:nvSpPr>
        <p:spPr>
          <a:xfrm>
            <a:off x="4045999" y="2566511"/>
            <a:ext cx="2375064" cy="630942"/>
          </a:xfrm>
          <a:prstGeom prst="rect">
            <a:avLst/>
          </a:prstGeom>
        </p:spPr>
        <p:txBody>
          <a:bodyPr wrap="square">
            <a:spAutoFit/>
          </a:bodyPr>
          <a:lstStyle/>
          <a:p>
            <a:pPr algn="ctr"/>
            <a:r>
              <a:rPr lang="ja-JP" altLang="en-US" sz="1400" b="0" dirty="0">
                <a:solidFill>
                  <a:srgbClr val="002060"/>
                </a:solidFill>
                <a:latin typeface="メイリオ" pitchFamily="50" charset="-128"/>
                <a:ea typeface="メイリオ" pitchFamily="50" charset="-128"/>
                <a:cs typeface="メイリオ" pitchFamily="50" charset="-128"/>
              </a:rPr>
              <a:t>ネイティブ・キャンプ</a:t>
            </a:r>
            <a:r>
              <a:rPr lang="en-US" altLang="ja-JP" sz="1400" b="0" dirty="0">
                <a:solidFill>
                  <a:srgbClr val="002060"/>
                </a:solidFill>
                <a:latin typeface="メイリオ" pitchFamily="50" charset="-128"/>
                <a:ea typeface="メイリオ" pitchFamily="50" charset="-128"/>
                <a:cs typeface="メイリオ" pitchFamily="50" charset="-128"/>
              </a:rPr>
              <a:t/>
            </a:r>
            <a:br>
              <a:rPr lang="en-US" altLang="ja-JP" sz="1400" b="0" dirty="0">
                <a:solidFill>
                  <a:srgbClr val="002060"/>
                </a:solidFill>
                <a:latin typeface="メイリオ" pitchFamily="50" charset="-128"/>
                <a:ea typeface="メイリオ" pitchFamily="50" charset="-128"/>
                <a:cs typeface="メイリオ" pitchFamily="50" charset="-128"/>
              </a:rPr>
            </a:br>
            <a:endParaRPr lang="ja-JP" altLang="en-US" sz="1400" dirty="0"/>
          </a:p>
        </p:txBody>
      </p:sp>
      <p:sp>
        <p:nvSpPr>
          <p:cNvPr id="4" name="円形吹き出し 3"/>
          <p:cNvSpPr/>
          <p:nvPr/>
        </p:nvSpPr>
        <p:spPr bwMode="auto">
          <a:xfrm>
            <a:off x="1078827" y="1622306"/>
            <a:ext cx="1541799" cy="962025"/>
          </a:xfrm>
          <a:prstGeom prst="wedgeEllipseCallout">
            <a:avLst>
              <a:gd name="adj1" fmla="val 80512"/>
              <a:gd name="adj2" fmla="val 14976"/>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8" name="テキスト ボックス 7"/>
          <p:cNvSpPr txBox="1"/>
          <p:nvPr/>
        </p:nvSpPr>
        <p:spPr>
          <a:xfrm>
            <a:off x="1173777" y="1787847"/>
            <a:ext cx="1751933" cy="630942"/>
          </a:xfrm>
          <a:prstGeom prst="rect">
            <a:avLst/>
          </a:prstGeom>
          <a:noFill/>
        </p:spPr>
        <p:txBody>
          <a:bodyPr wrap="square" rtlCol="0">
            <a:spAutoFit/>
          </a:bodyPr>
          <a:lstStyle/>
          <a:p>
            <a:pPr algn="l"/>
            <a:r>
              <a:rPr kumimoji="1" lang="ja-JP" altLang="en-US" sz="2800" b="0" smtClean="0">
                <a:solidFill>
                  <a:schemeClr val="bg1"/>
                </a:solidFill>
                <a:latin typeface="メイリオ"/>
                <a:ea typeface="メイリオ"/>
                <a:cs typeface="メイリオ"/>
              </a:rPr>
              <a:t>実践型！</a:t>
            </a:r>
            <a:endParaRPr kumimoji="1" lang="ja-JP" altLang="en-US" sz="2800" b="0" dirty="0" smtClean="0">
              <a:solidFill>
                <a:schemeClr val="bg1"/>
              </a:solidFill>
              <a:latin typeface="メイリオ"/>
              <a:ea typeface="メイリオ"/>
              <a:cs typeface="メイリオ"/>
            </a:endParaRPr>
          </a:p>
        </p:txBody>
      </p:sp>
      <p:sp>
        <p:nvSpPr>
          <p:cNvPr id="9" name="テキスト ボックス 8"/>
          <p:cNvSpPr txBox="1"/>
          <p:nvPr/>
        </p:nvSpPr>
        <p:spPr>
          <a:xfrm>
            <a:off x="20170" y="6546376"/>
            <a:ext cx="1866434" cy="311624"/>
          </a:xfrm>
          <a:prstGeom prst="rect">
            <a:avLst/>
          </a:prstGeom>
          <a:noFill/>
        </p:spPr>
        <p:txBody>
          <a:bodyPr wrap="square" rtlCol="0">
            <a:spAutoFit/>
          </a:bodyPr>
          <a:lstStyle/>
          <a:p>
            <a:pPr algn="l"/>
            <a:r>
              <a:rPr kumimoji="1" lang="en-US" altLang="ja-JP" sz="1200" b="0" dirty="0" smtClean="0">
                <a:latin typeface="メイリオ"/>
                <a:ea typeface="メイリオ"/>
                <a:cs typeface="メイリオ"/>
              </a:rPr>
              <a:t>Ver.3.3</a:t>
            </a:r>
            <a:endParaRPr kumimoji="1" lang="ja-JP" altLang="en-US" sz="1200" b="0" dirty="0" smtClean="0">
              <a:latin typeface="メイリオ"/>
              <a:ea typeface="メイリオ"/>
              <a:cs typeface="メイリオ"/>
            </a:endParaRPr>
          </a:p>
        </p:txBody>
      </p:sp>
      <p:pic>
        <p:nvPicPr>
          <p:cNvPr id="11" name="図 1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289098" y="6014217"/>
            <a:ext cx="1968828" cy="843783"/>
          </a:xfrm>
          <a:prstGeom prst="rect">
            <a:avLst/>
          </a:prstGeom>
        </p:spPr>
      </p:pic>
    </p:spTree>
    <p:extLst>
      <p:ext uri="{BB962C8B-B14F-4D97-AF65-F5344CB8AC3E}">
        <p14:creationId xmlns:p14="http://schemas.microsoft.com/office/powerpoint/2010/main" val="1494911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本事業の実施概要</a:t>
            </a:r>
            <a:endParaRPr lang="ja-JP" altLang="en-US" sz="1800" b="0" kern="0" dirty="0">
              <a:latin typeface="メイリオ" pitchFamily="50" charset="-128"/>
              <a:ea typeface="メイリオ" pitchFamily="50" charset="-128"/>
              <a:cs typeface="メイリオ" pitchFamily="50" charset="-128"/>
            </a:endParaRPr>
          </a:p>
        </p:txBody>
      </p:sp>
      <p:sp>
        <p:nvSpPr>
          <p:cNvPr id="2" name="ホームベース 1"/>
          <p:cNvSpPr/>
          <p:nvPr/>
        </p:nvSpPr>
        <p:spPr bwMode="auto">
          <a:xfrm>
            <a:off x="238125" y="3038475"/>
            <a:ext cx="3124200" cy="1752600"/>
          </a:xfrm>
          <a:prstGeom prst="homePlate">
            <a:avLst>
              <a:gd name="adj" fmla="val 24658"/>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人材の</a:t>
            </a:r>
            <a:endParaRPr kumimoji="1" lang="en-US" altLang="ja-JP" sz="20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発掘・採用支援</a:t>
            </a:r>
            <a:endParaRPr kumimoji="1" lang="en-US" altLang="ja-JP" sz="2000" b="0" dirty="0" smtClean="0">
              <a:solidFill>
                <a:srgbClr val="FFFFFF"/>
              </a:solidFill>
              <a:latin typeface="メイリオ"/>
              <a:ea typeface="メイリオ"/>
              <a:cs typeface="メイリオ"/>
            </a:endParaRPr>
          </a:p>
        </p:txBody>
      </p:sp>
      <p:sp>
        <p:nvSpPr>
          <p:cNvPr id="3" name="テキスト ボックス 2"/>
          <p:cNvSpPr txBox="1"/>
          <p:nvPr/>
        </p:nvSpPr>
        <p:spPr>
          <a:xfrm>
            <a:off x="785812" y="2507560"/>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STEP.1</a:t>
            </a:r>
            <a:endParaRPr kumimoji="1" lang="ja-JP" altLang="en-US" sz="2400" b="0" dirty="0" smtClean="0">
              <a:latin typeface="メイリオ"/>
              <a:ea typeface="メイリオ"/>
              <a:cs typeface="メイリオ"/>
            </a:endParaRPr>
          </a:p>
        </p:txBody>
      </p:sp>
      <p:sp>
        <p:nvSpPr>
          <p:cNvPr id="8" name="ホームベース 7"/>
          <p:cNvSpPr/>
          <p:nvPr/>
        </p:nvSpPr>
        <p:spPr bwMode="auto">
          <a:xfrm>
            <a:off x="3438525" y="3038475"/>
            <a:ext cx="3124200" cy="1752600"/>
          </a:xfrm>
          <a:prstGeom prst="homePlate">
            <a:avLst>
              <a:gd name="adj" fmla="val 24658"/>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2000" b="0" dirty="0" smtClean="0">
                <a:solidFill>
                  <a:srgbClr val="FFFFFF"/>
                </a:solidFill>
                <a:latin typeface="メイリオ"/>
                <a:ea typeface="メイリオ"/>
                <a:cs typeface="メイリオ"/>
              </a:rPr>
              <a:t>学習機会の</a:t>
            </a:r>
            <a:endParaRPr kumimoji="1" lang="en-US" altLang="ja-JP" sz="20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2000" b="0" dirty="0" smtClean="0">
                <a:solidFill>
                  <a:srgbClr val="FFFFFF"/>
                </a:solidFill>
                <a:latin typeface="メイリオ"/>
                <a:ea typeface="メイリオ"/>
                <a:cs typeface="メイリオ"/>
              </a:rPr>
              <a:t>提供</a:t>
            </a:r>
            <a:endParaRPr kumimoji="1" lang="ja-JP" altLang="en-US" sz="2000" b="0" dirty="0" smtClean="0">
              <a:solidFill>
                <a:srgbClr val="FFFFFF"/>
              </a:solidFill>
              <a:latin typeface="メイリオ"/>
              <a:ea typeface="メイリオ"/>
              <a:cs typeface="メイリオ"/>
            </a:endParaRPr>
          </a:p>
        </p:txBody>
      </p:sp>
      <p:sp>
        <p:nvSpPr>
          <p:cNvPr id="9" name="テキスト ボックス 8"/>
          <p:cNvSpPr txBox="1"/>
          <p:nvPr/>
        </p:nvSpPr>
        <p:spPr>
          <a:xfrm>
            <a:off x="4224337" y="2507559"/>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STEP.2</a:t>
            </a:r>
            <a:endParaRPr kumimoji="1" lang="ja-JP" altLang="en-US" sz="2400" b="0" dirty="0" smtClean="0">
              <a:latin typeface="メイリオ"/>
              <a:ea typeface="メイリオ"/>
              <a:cs typeface="メイリオ"/>
            </a:endParaRPr>
          </a:p>
        </p:txBody>
      </p:sp>
      <p:sp>
        <p:nvSpPr>
          <p:cNvPr id="10" name="ホームベース 9"/>
          <p:cNvSpPr/>
          <p:nvPr/>
        </p:nvSpPr>
        <p:spPr bwMode="auto">
          <a:xfrm>
            <a:off x="6638925" y="3031434"/>
            <a:ext cx="3124200" cy="1752600"/>
          </a:xfrm>
          <a:prstGeom prst="homePlate">
            <a:avLst>
              <a:gd name="adj" fmla="val 24658"/>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indent="-269875" algn="ctr"/>
            <a:r>
              <a:rPr lang="ja-JP" altLang="en-US" sz="2000" b="0" dirty="0">
                <a:solidFill>
                  <a:srgbClr val="FFFFFF"/>
                </a:solidFill>
                <a:latin typeface="メイリオ"/>
                <a:ea typeface="メイリオ"/>
                <a:cs typeface="メイリオ"/>
              </a:rPr>
              <a:t>地域マーケター</a:t>
            </a:r>
          </a:p>
          <a:p>
            <a:pPr marL="269875" indent="-269875" algn="ctr"/>
            <a:r>
              <a:rPr lang="ja-JP" altLang="en-US" sz="2000" b="0" dirty="0">
                <a:solidFill>
                  <a:srgbClr val="FFFFFF"/>
                </a:solidFill>
                <a:latin typeface="メイリオ"/>
                <a:ea typeface="メイリオ"/>
                <a:cs typeface="メイリオ"/>
              </a:rPr>
              <a:t>コミュニティの創出</a:t>
            </a:r>
          </a:p>
        </p:txBody>
      </p:sp>
      <p:sp>
        <p:nvSpPr>
          <p:cNvPr id="11" name="テキスト ボックス 10"/>
          <p:cNvSpPr txBox="1"/>
          <p:nvPr/>
        </p:nvSpPr>
        <p:spPr>
          <a:xfrm>
            <a:off x="7434262" y="2500519"/>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STEP.3</a:t>
            </a:r>
            <a:endParaRPr kumimoji="1" lang="ja-JP" altLang="en-US" sz="2400" b="0" dirty="0" smtClean="0">
              <a:latin typeface="メイリオ"/>
              <a:ea typeface="メイリオ"/>
              <a:cs typeface="メイリオ"/>
            </a:endParaRPr>
          </a:p>
        </p:txBody>
      </p:sp>
      <p:sp>
        <p:nvSpPr>
          <p:cNvPr id="13" name="テキスト ボックス 12"/>
          <p:cNvSpPr txBox="1"/>
          <p:nvPr/>
        </p:nvSpPr>
        <p:spPr>
          <a:xfrm>
            <a:off x="1019175" y="1194145"/>
            <a:ext cx="8229600" cy="553998"/>
          </a:xfrm>
          <a:prstGeom prst="rect">
            <a:avLst/>
          </a:prstGeom>
          <a:noFill/>
        </p:spPr>
        <p:txBody>
          <a:bodyPr wrap="square" rtlCol="0">
            <a:spAutoFit/>
          </a:bodyPr>
          <a:lstStyle/>
          <a:p>
            <a:pPr algn="l"/>
            <a:r>
              <a:rPr kumimoji="1" lang="ja-JP" altLang="en-US" sz="2400" b="0" dirty="0" smtClean="0">
                <a:latin typeface="メイリオ"/>
                <a:ea typeface="メイリオ"/>
                <a:cs typeface="メイリオ"/>
              </a:rPr>
              <a:t>本事業の推進は、</a:t>
            </a:r>
            <a:r>
              <a:rPr kumimoji="1" lang="ja-JP" altLang="en-US" sz="2400" b="0" smtClean="0">
                <a:latin typeface="メイリオ"/>
                <a:ea typeface="メイリオ"/>
                <a:cs typeface="メイリオ"/>
              </a:rPr>
              <a:t>以下の３つのステップで進めていきます。</a:t>
            </a:r>
            <a:endParaRPr kumimoji="1" lang="ja-JP" altLang="en-US" sz="2400" b="0" dirty="0" smtClean="0">
              <a:latin typeface="メイリオ"/>
              <a:ea typeface="メイリオ"/>
              <a:cs typeface="メイリオ"/>
            </a:endParaRPr>
          </a:p>
        </p:txBody>
      </p:sp>
    </p:spTree>
    <p:extLst>
      <p:ext uri="{BB962C8B-B14F-4D97-AF65-F5344CB8AC3E}">
        <p14:creationId xmlns:p14="http://schemas.microsoft.com/office/powerpoint/2010/main" val="12366299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本事業の実施概要　</a:t>
            </a:r>
            <a:r>
              <a:rPr lang="en-US" altLang="ja-JP" sz="1800" b="0" kern="0" dirty="0" smtClean="0">
                <a:latin typeface="メイリオ" pitchFamily="50" charset="-128"/>
                <a:ea typeface="メイリオ" pitchFamily="50" charset="-128"/>
                <a:cs typeface="メイリオ" pitchFamily="50" charset="-128"/>
              </a:rPr>
              <a:t>〜STEP.1〜</a:t>
            </a:r>
            <a:endParaRPr lang="ja-JP" altLang="en-US" sz="1800" b="0" kern="0" dirty="0">
              <a:latin typeface="メイリオ" pitchFamily="50" charset="-128"/>
              <a:ea typeface="メイリオ" pitchFamily="50" charset="-128"/>
              <a:cs typeface="メイリオ" pitchFamily="50" charset="-128"/>
            </a:endParaRPr>
          </a:p>
        </p:txBody>
      </p:sp>
      <p:sp>
        <p:nvSpPr>
          <p:cNvPr id="2" name="ホームベース 1"/>
          <p:cNvSpPr/>
          <p:nvPr/>
        </p:nvSpPr>
        <p:spPr bwMode="auto">
          <a:xfrm>
            <a:off x="205391" y="1150040"/>
            <a:ext cx="3124200" cy="1057275"/>
          </a:xfrm>
          <a:prstGeom prst="homePlate">
            <a:avLst>
              <a:gd name="adj" fmla="val 24658"/>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人材の</a:t>
            </a:r>
            <a:endParaRPr kumimoji="1" lang="en-US" altLang="ja-JP" sz="20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発掘・採用支援</a:t>
            </a:r>
            <a:endParaRPr kumimoji="1" lang="en-US" altLang="ja-JP" sz="2000" b="0" dirty="0" smtClean="0">
              <a:solidFill>
                <a:srgbClr val="FFFFFF"/>
              </a:solidFill>
              <a:latin typeface="メイリオ"/>
              <a:ea typeface="メイリオ"/>
              <a:cs typeface="メイリオ"/>
            </a:endParaRPr>
          </a:p>
        </p:txBody>
      </p:sp>
      <p:sp>
        <p:nvSpPr>
          <p:cNvPr id="3" name="テキスト ボックス 2"/>
          <p:cNvSpPr txBox="1"/>
          <p:nvPr/>
        </p:nvSpPr>
        <p:spPr>
          <a:xfrm>
            <a:off x="823912" y="612085"/>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STEP.1</a:t>
            </a:r>
            <a:endParaRPr kumimoji="1" lang="ja-JP" altLang="en-US" sz="2400" b="0" dirty="0" smtClean="0">
              <a:latin typeface="メイリオ"/>
              <a:ea typeface="メイリオ"/>
              <a:cs typeface="メイリオ"/>
            </a:endParaRPr>
          </a:p>
        </p:txBody>
      </p:sp>
      <p:sp>
        <p:nvSpPr>
          <p:cNvPr id="8" name="ホームベース 7"/>
          <p:cNvSpPr/>
          <p:nvPr/>
        </p:nvSpPr>
        <p:spPr bwMode="auto">
          <a:xfrm>
            <a:off x="3405791" y="1150040"/>
            <a:ext cx="3124200" cy="1057275"/>
          </a:xfrm>
          <a:prstGeom prst="homePlate">
            <a:avLst>
              <a:gd name="adj" fmla="val 24658"/>
            </a:avLst>
          </a:prstGeom>
          <a:solidFill>
            <a:schemeClr val="bg2">
              <a:lumMod val="60000"/>
              <a:lumOff val="40000"/>
            </a:schemeClr>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学習機会の提供</a:t>
            </a:r>
          </a:p>
        </p:txBody>
      </p:sp>
      <p:sp>
        <p:nvSpPr>
          <p:cNvPr id="9" name="テキスト ボックス 8"/>
          <p:cNvSpPr txBox="1"/>
          <p:nvPr/>
        </p:nvSpPr>
        <p:spPr>
          <a:xfrm>
            <a:off x="4262437" y="612084"/>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STEP.2</a:t>
            </a:r>
            <a:endParaRPr kumimoji="1" lang="ja-JP" altLang="en-US" sz="2400" b="0" dirty="0" smtClean="0">
              <a:latin typeface="メイリオ"/>
              <a:ea typeface="メイリオ"/>
              <a:cs typeface="メイリオ"/>
            </a:endParaRPr>
          </a:p>
        </p:txBody>
      </p:sp>
      <p:sp>
        <p:nvSpPr>
          <p:cNvPr id="10" name="ホームベース 9"/>
          <p:cNvSpPr/>
          <p:nvPr/>
        </p:nvSpPr>
        <p:spPr bwMode="auto">
          <a:xfrm>
            <a:off x="6606191" y="1142999"/>
            <a:ext cx="3124200" cy="1064316"/>
          </a:xfrm>
          <a:prstGeom prst="homePlate">
            <a:avLst>
              <a:gd name="adj" fmla="val 24658"/>
            </a:avLst>
          </a:prstGeom>
          <a:solidFill>
            <a:schemeClr val="bg2">
              <a:lumMod val="60000"/>
              <a:lumOff val="40000"/>
            </a:schemeClr>
          </a:solidFill>
          <a:ln>
            <a:noFill/>
          </a:ln>
          <a:effectLst/>
          <a:extLst/>
        </p:spPr>
        <p:txBody>
          <a:bodyPr vert="horz" wrap="square" lIns="91440" tIns="45720" rIns="91440" bIns="45720" numCol="1" rtlCol="0" anchor="ctr" anchorCtr="0" compatLnSpc="1">
            <a:prstTxWarp prst="textNoShape">
              <a:avLst/>
            </a:prstTxWarp>
            <a:noAutofit/>
          </a:bodyPr>
          <a:lstStyle/>
          <a:p>
            <a:pPr marL="269875" indent="-269875" algn="ctr"/>
            <a:r>
              <a:rPr lang="ja-JP" altLang="en-US" sz="2000" b="0" dirty="0">
                <a:solidFill>
                  <a:srgbClr val="FFFFFF"/>
                </a:solidFill>
                <a:latin typeface="メイリオ"/>
                <a:ea typeface="メイリオ"/>
                <a:cs typeface="メイリオ"/>
              </a:rPr>
              <a:t>地域マーケター</a:t>
            </a:r>
          </a:p>
          <a:p>
            <a:pPr marL="269875" indent="-269875" algn="ctr"/>
            <a:r>
              <a:rPr lang="ja-JP" altLang="en-US" sz="2000" b="0" dirty="0">
                <a:solidFill>
                  <a:srgbClr val="FFFFFF"/>
                </a:solidFill>
                <a:latin typeface="メイリオ"/>
                <a:ea typeface="メイリオ"/>
                <a:cs typeface="メイリオ"/>
              </a:rPr>
              <a:t>コミュニティの創出</a:t>
            </a:r>
          </a:p>
        </p:txBody>
      </p:sp>
      <p:sp>
        <p:nvSpPr>
          <p:cNvPr id="11" name="テキスト ボックス 10"/>
          <p:cNvSpPr txBox="1"/>
          <p:nvPr/>
        </p:nvSpPr>
        <p:spPr>
          <a:xfrm>
            <a:off x="7472362" y="605044"/>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STEP.3</a:t>
            </a:r>
            <a:endParaRPr kumimoji="1" lang="ja-JP" altLang="en-US" sz="2400" b="0" dirty="0" smtClean="0">
              <a:latin typeface="メイリオ"/>
              <a:ea typeface="メイリオ"/>
              <a:cs typeface="メイリオ"/>
            </a:endParaRPr>
          </a:p>
        </p:txBody>
      </p:sp>
      <p:sp>
        <p:nvSpPr>
          <p:cNvPr id="4" name="角丸四角形吹き出し 3"/>
          <p:cNvSpPr/>
          <p:nvPr/>
        </p:nvSpPr>
        <p:spPr bwMode="auto">
          <a:xfrm>
            <a:off x="117586" y="2630745"/>
            <a:ext cx="9700609" cy="3831534"/>
          </a:xfrm>
          <a:prstGeom prst="wedgeRoundRectCallout">
            <a:avLst>
              <a:gd name="adj1" fmla="val -29713"/>
              <a:gd name="adj2" fmla="val -61107"/>
              <a:gd name="adj3" fmla="val 16667"/>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ln>
            <a:noFill/>
          </a:ln>
          <a:effectLst/>
          <a:extLst/>
        </p:spPr>
        <p:txBody>
          <a:bodyPr vert="horz" wrap="square" lIns="91440" tIns="45720" rIns="91440" bIns="45720" numCol="1" rtlCol="0" anchor="t"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2400" u="sng" dirty="0" smtClean="0">
                <a:solidFill>
                  <a:srgbClr val="C00000"/>
                </a:solidFill>
                <a:latin typeface="メイリオ"/>
                <a:ea typeface="メイリオ"/>
                <a:cs typeface="メイリオ"/>
              </a:rPr>
              <a:t>ポイント①「地域おこし協力隊」制度の活用</a:t>
            </a:r>
            <a:endParaRPr lang="en-US" altLang="ja-JP" sz="2400" u="sng"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latin typeface="メイリオ"/>
                <a:ea typeface="メイリオ"/>
                <a:cs typeface="メイリオ"/>
              </a:rPr>
              <a:t>・自治体側で「地域おこし協力隊」制度を活用し、本事業の対象となる人材を任命していただくことを基本に考えています。</a:t>
            </a:r>
            <a:endParaRPr kumimoji="1" lang="en-US" altLang="ja-JP" sz="18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800" b="0" dirty="0" smtClean="0">
                <a:latin typeface="メイリオ"/>
                <a:ea typeface="メイリオ"/>
                <a:cs typeface="メイリオ"/>
              </a:rPr>
              <a:t>・新たに採用する方はもちろん、すでに着任されている方でも問題ありません。</a:t>
            </a:r>
            <a:endParaRPr lang="en-US" altLang="ja-JP" sz="18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latin typeface="メイリオ"/>
                <a:ea typeface="メイリオ"/>
                <a:cs typeface="メイリオ"/>
              </a:rPr>
              <a:t>・各地域のご要望に応じて、</a:t>
            </a:r>
            <a:r>
              <a:rPr kumimoji="1" lang="ja-JP" altLang="en-US" sz="1800" b="0" dirty="0" smtClean="0">
                <a:solidFill>
                  <a:srgbClr val="C00000"/>
                </a:solidFill>
                <a:latin typeface="メイリオ"/>
                <a:ea typeface="メイリオ"/>
                <a:cs typeface="メイリオ"/>
              </a:rPr>
              <a:t>対象となる人材を探すご支援</a:t>
            </a:r>
            <a:r>
              <a:rPr lang="ja-JP" altLang="en-US" sz="1800" b="0" dirty="0" smtClean="0">
                <a:solidFill>
                  <a:srgbClr val="C00000"/>
                </a:solidFill>
                <a:latin typeface="メイリオ"/>
                <a:ea typeface="メイリオ"/>
                <a:cs typeface="メイリオ"/>
              </a:rPr>
              <a:t>も可能</a:t>
            </a:r>
            <a:r>
              <a:rPr lang="ja-JP" altLang="en-US" sz="1800" b="0" dirty="0" smtClean="0">
                <a:latin typeface="メイリオ"/>
                <a:ea typeface="メイリオ"/>
                <a:cs typeface="メイリオ"/>
              </a:rPr>
              <a:t>です</a:t>
            </a:r>
            <a:r>
              <a:rPr kumimoji="1" lang="ja-JP" altLang="en-US" sz="1800" b="0" dirty="0" smtClean="0">
                <a:latin typeface="メイリオ"/>
                <a:ea typeface="メイリオ"/>
                <a:cs typeface="メイリオ"/>
              </a:rPr>
              <a:t>。</a:t>
            </a:r>
            <a:endParaRPr kumimoji="1" lang="en-US" altLang="ja-JP" sz="18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（弊社が運営する、</a:t>
            </a:r>
            <a:r>
              <a:rPr lang="ja-JP" altLang="en-US" sz="1400" b="0" dirty="0" smtClean="0">
                <a:solidFill>
                  <a:srgbClr val="C00000"/>
                </a:solidFill>
                <a:latin typeface="メイリオ"/>
                <a:ea typeface="メイリオ"/>
                <a:cs typeface="メイリオ"/>
              </a:rPr>
              <a:t>地方創生業界メディア「ネイティブ」での求人記事広告</a:t>
            </a:r>
            <a:r>
              <a:rPr lang="ja-JP" altLang="en-US" sz="1400" b="0" dirty="0" smtClean="0">
                <a:latin typeface="メイリオ"/>
                <a:ea typeface="メイリオ"/>
                <a:cs typeface="メイリオ"/>
              </a:rPr>
              <a:t>を掲載することを想定→</a:t>
            </a:r>
            <a:r>
              <a:rPr lang="en-US" altLang="ja-JP" sz="1400" b="0" u="sng" dirty="0" smtClean="0">
                <a:solidFill>
                  <a:srgbClr val="C00000"/>
                </a:solidFill>
                <a:latin typeface="メイリオ"/>
                <a:ea typeface="メイリオ"/>
                <a:cs typeface="メイリオ"/>
              </a:rPr>
              <a:t>P32</a:t>
            </a:r>
            <a:r>
              <a:rPr lang="ja-JP" altLang="en-US" sz="1400" b="0" u="sng" dirty="0" smtClean="0">
                <a:solidFill>
                  <a:srgbClr val="C00000"/>
                </a:solidFill>
                <a:latin typeface="メイリオ"/>
                <a:ea typeface="メイリオ"/>
                <a:cs typeface="メイリオ"/>
              </a:rPr>
              <a:t>ご参照</a:t>
            </a:r>
            <a:r>
              <a:rPr lang="ja-JP" altLang="en-US" sz="1400" b="0" dirty="0" smtClean="0">
                <a:latin typeface="メイリオ"/>
                <a:ea typeface="メイリオ"/>
                <a:cs typeface="メイリオ"/>
              </a:rPr>
              <a:t>）</a:t>
            </a:r>
            <a:endParaRPr kumimoji="1" lang="en-US" altLang="ja-JP" sz="1400" b="0" dirty="0" smtClean="0">
              <a:latin typeface="メイリオ"/>
              <a:ea typeface="メイリオ"/>
              <a:cs typeface="メイリオ"/>
            </a:endParaRPr>
          </a:p>
          <a:p>
            <a:pPr marL="269875" indent="-269875" algn="l"/>
            <a:r>
              <a:rPr lang="ja-JP" altLang="en-US" sz="1800" b="0" dirty="0" smtClean="0">
                <a:latin typeface="メイリオ"/>
                <a:ea typeface="メイリオ"/>
                <a:cs typeface="メイリオ"/>
              </a:rPr>
              <a:t>・地域</a:t>
            </a:r>
            <a:r>
              <a:rPr lang="ja-JP" altLang="en-US" sz="1800" b="0" dirty="0">
                <a:latin typeface="メイリオ"/>
                <a:ea typeface="メイリオ"/>
                <a:cs typeface="メイリオ"/>
              </a:rPr>
              <a:t>マーケターとして育成したい人材であれば</a:t>
            </a:r>
            <a:r>
              <a:rPr lang="ja-JP" altLang="en-US" sz="1800" b="0" dirty="0" smtClean="0">
                <a:latin typeface="メイリオ"/>
                <a:ea typeface="メイリオ"/>
                <a:cs typeface="メイリオ"/>
              </a:rPr>
              <a:t>、自治体や</a:t>
            </a:r>
            <a:r>
              <a:rPr lang="en-US" altLang="ja-JP" sz="1800" b="0" dirty="0" smtClean="0">
                <a:latin typeface="メイリオ"/>
                <a:ea typeface="メイリオ"/>
                <a:cs typeface="メイリオ"/>
              </a:rPr>
              <a:t>DMO/</a:t>
            </a:r>
            <a:r>
              <a:rPr lang="ja-JP" altLang="en-US" sz="1800" b="0" dirty="0" smtClean="0">
                <a:latin typeface="メイリオ"/>
                <a:ea typeface="メイリオ"/>
                <a:cs typeface="メイリオ"/>
              </a:rPr>
              <a:t>観光協会などの職員、民間事業者や個人事業主の方でも本事業の対象となります。</a:t>
            </a:r>
            <a:endParaRPr lang="en-US" altLang="ja-JP" sz="1800" b="0" dirty="0" smtClean="0">
              <a:latin typeface="メイリオ"/>
              <a:ea typeface="メイリオ"/>
              <a:cs typeface="メイリオ"/>
            </a:endParaRPr>
          </a:p>
          <a:p>
            <a:pPr marL="269875" indent="-269875" algn="l"/>
            <a:r>
              <a:rPr lang="ja-JP" altLang="en-US" sz="1400" b="0" dirty="0" smtClean="0">
                <a:solidFill>
                  <a:srgbClr val="C00000"/>
                </a:solidFill>
                <a:latin typeface="メイリオ"/>
                <a:ea typeface="メイリオ"/>
                <a:cs typeface="メイリオ"/>
              </a:rPr>
              <a:t>　　（ただし、原則として実際に着任する地域や組織が決まっている方を対象とします。）</a:t>
            </a:r>
            <a:endParaRPr kumimoji="1" lang="ja-JP" altLang="en-US" sz="1400" b="0" dirty="0" smtClean="0">
              <a:solidFill>
                <a:srgbClr val="C00000"/>
              </a:solidFill>
              <a:latin typeface="メイリオ"/>
              <a:ea typeface="メイリオ"/>
              <a:cs typeface="メイリオ"/>
            </a:endParaRPr>
          </a:p>
        </p:txBody>
      </p:sp>
    </p:spTree>
    <p:extLst>
      <p:ext uri="{BB962C8B-B14F-4D97-AF65-F5344CB8AC3E}">
        <p14:creationId xmlns:p14="http://schemas.microsoft.com/office/powerpoint/2010/main" val="71379409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本事業の実施概要　</a:t>
            </a:r>
            <a:r>
              <a:rPr lang="en-US" altLang="ja-JP" sz="1800" b="0" kern="0" dirty="0" smtClean="0">
                <a:latin typeface="メイリオ" pitchFamily="50" charset="-128"/>
                <a:ea typeface="メイリオ" pitchFamily="50" charset="-128"/>
                <a:cs typeface="メイリオ" pitchFamily="50" charset="-128"/>
              </a:rPr>
              <a:t>〜STEP.1〜</a:t>
            </a:r>
            <a:endParaRPr lang="ja-JP" altLang="en-US" sz="1800" b="0" kern="0" dirty="0">
              <a:latin typeface="メイリオ" pitchFamily="50" charset="-128"/>
              <a:ea typeface="メイリオ" pitchFamily="50" charset="-128"/>
              <a:cs typeface="メイリオ" pitchFamily="50" charset="-128"/>
            </a:endParaRPr>
          </a:p>
        </p:txBody>
      </p:sp>
      <p:sp>
        <p:nvSpPr>
          <p:cNvPr id="2" name="ホームベース 1"/>
          <p:cNvSpPr/>
          <p:nvPr/>
        </p:nvSpPr>
        <p:spPr bwMode="auto">
          <a:xfrm>
            <a:off x="205391" y="1150040"/>
            <a:ext cx="3124200" cy="1057275"/>
          </a:xfrm>
          <a:prstGeom prst="homePlate">
            <a:avLst>
              <a:gd name="adj" fmla="val 24658"/>
            </a:avLst>
          </a:prstGeom>
          <a:solidFill>
            <a:schemeClr val="bg1">
              <a:lumMod val="65000"/>
            </a:schemeClr>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人材の</a:t>
            </a:r>
            <a:endParaRPr kumimoji="1" lang="en-US" altLang="ja-JP" sz="20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発掘・採用支援</a:t>
            </a:r>
            <a:endParaRPr kumimoji="1" lang="en-US" altLang="ja-JP" sz="2000" b="0" dirty="0" smtClean="0">
              <a:solidFill>
                <a:srgbClr val="FFFFFF"/>
              </a:solidFill>
              <a:latin typeface="メイリオ"/>
              <a:ea typeface="メイリオ"/>
              <a:cs typeface="メイリオ"/>
            </a:endParaRPr>
          </a:p>
        </p:txBody>
      </p:sp>
      <p:sp>
        <p:nvSpPr>
          <p:cNvPr id="3" name="テキスト ボックス 2"/>
          <p:cNvSpPr txBox="1"/>
          <p:nvPr/>
        </p:nvSpPr>
        <p:spPr>
          <a:xfrm>
            <a:off x="823912" y="612085"/>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STEP.1</a:t>
            </a:r>
            <a:endParaRPr kumimoji="1" lang="ja-JP" altLang="en-US" sz="2400" b="0" dirty="0" smtClean="0">
              <a:latin typeface="メイリオ"/>
              <a:ea typeface="メイリオ"/>
              <a:cs typeface="メイリオ"/>
            </a:endParaRPr>
          </a:p>
        </p:txBody>
      </p:sp>
      <p:sp>
        <p:nvSpPr>
          <p:cNvPr id="8" name="ホームベース 7"/>
          <p:cNvSpPr/>
          <p:nvPr/>
        </p:nvSpPr>
        <p:spPr bwMode="auto">
          <a:xfrm>
            <a:off x="3405791" y="1150040"/>
            <a:ext cx="3124200" cy="1057275"/>
          </a:xfrm>
          <a:prstGeom prst="homePlate">
            <a:avLst>
              <a:gd name="adj" fmla="val 24658"/>
            </a:avLst>
          </a:prstGeom>
          <a:solidFill>
            <a:srgbClr val="C00000"/>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学習機会の提供</a:t>
            </a:r>
          </a:p>
        </p:txBody>
      </p:sp>
      <p:sp>
        <p:nvSpPr>
          <p:cNvPr id="9" name="テキスト ボックス 8"/>
          <p:cNvSpPr txBox="1"/>
          <p:nvPr/>
        </p:nvSpPr>
        <p:spPr>
          <a:xfrm>
            <a:off x="4262437" y="612084"/>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STEP.2</a:t>
            </a:r>
            <a:endParaRPr kumimoji="1" lang="ja-JP" altLang="en-US" sz="2400" b="0" dirty="0" smtClean="0">
              <a:latin typeface="メイリオ"/>
              <a:ea typeface="メイリオ"/>
              <a:cs typeface="メイリオ"/>
            </a:endParaRPr>
          </a:p>
        </p:txBody>
      </p:sp>
      <p:sp>
        <p:nvSpPr>
          <p:cNvPr id="10" name="ホームベース 9"/>
          <p:cNvSpPr/>
          <p:nvPr/>
        </p:nvSpPr>
        <p:spPr bwMode="auto">
          <a:xfrm>
            <a:off x="6606191" y="1142999"/>
            <a:ext cx="3124200" cy="1064316"/>
          </a:xfrm>
          <a:prstGeom prst="homePlate">
            <a:avLst>
              <a:gd name="adj" fmla="val 24658"/>
            </a:avLst>
          </a:prstGeom>
          <a:solidFill>
            <a:schemeClr val="bg2">
              <a:lumMod val="60000"/>
              <a:lumOff val="40000"/>
            </a:schemeClr>
          </a:solidFill>
          <a:ln>
            <a:noFill/>
          </a:ln>
          <a:effectLst/>
          <a:extLst/>
        </p:spPr>
        <p:txBody>
          <a:bodyPr vert="horz" wrap="square" lIns="91440" tIns="45720" rIns="91440" bIns="45720" numCol="1" rtlCol="0" anchor="ctr" anchorCtr="0" compatLnSpc="1">
            <a:prstTxWarp prst="textNoShape">
              <a:avLst/>
            </a:prstTxWarp>
            <a:noAutofit/>
          </a:bodyPr>
          <a:lstStyle/>
          <a:p>
            <a:pPr marL="269875" indent="-269875" algn="ctr"/>
            <a:r>
              <a:rPr lang="ja-JP" altLang="en-US" sz="2000" b="0" dirty="0">
                <a:solidFill>
                  <a:srgbClr val="FFFFFF"/>
                </a:solidFill>
                <a:latin typeface="メイリオ"/>
                <a:ea typeface="メイリオ"/>
                <a:cs typeface="メイリオ"/>
              </a:rPr>
              <a:t>地域マーケター</a:t>
            </a:r>
          </a:p>
          <a:p>
            <a:pPr marL="269875" indent="-269875" algn="ctr"/>
            <a:r>
              <a:rPr lang="ja-JP" altLang="en-US" sz="2000" b="0" dirty="0">
                <a:solidFill>
                  <a:srgbClr val="FFFFFF"/>
                </a:solidFill>
                <a:latin typeface="メイリオ"/>
                <a:ea typeface="メイリオ"/>
                <a:cs typeface="メイリオ"/>
              </a:rPr>
              <a:t>コミュニティの創出</a:t>
            </a:r>
          </a:p>
        </p:txBody>
      </p:sp>
      <p:sp>
        <p:nvSpPr>
          <p:cNvPr id="11" name="テキスト ボックス 10"/>
          <p:cNvSpPr txBox="1"/>
          <p:nvPr/>
        </p:nvSpPr>
        <p:spPr>
          <a:xfrm>
            <a:off x="7472362" y="605044"/>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STEP.3</a:t>
            </a:r>
            <a:endParaRPr kumimoji="1" lang="ja-JP" altLang="en-US" sz="2400" b="0" dirty="0" smtClean="0">
              <a:latin typeface="メイリオ"/>
              <a:ea typeface="メイリオ"/>
              <a:cs typeface="メイリオ"/>
            </a:endParaRPr>
          </a:p>
        </p:txBody>
      </p:sp>
      <p:sp>
        <p:nvSpPr>
          <p:cNvPr id="4" name="角丸四角形吹き出し 3"/>
          <p:cNvSpPr/>
          <p:nvPr/>
        </p:nvSpPr>
        <p:spPr bwMode="auto">
          <a:xfrm>
            <a:off x="205391" y="2616891"/>
            <a:ext cx="9525000" cy="4041084"/>
          </a:xfrm>
          <a:prstGeom prst="wedgeRoundRectCallout">
            <a:avLst>
              <a:gd name="adj1" fmla="val -2313"/>
              <a:gd name="adj2" fmla="val -61107"/>
              <a:gd name="adj3" fmla="val 16667"/>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ln>
            <a:noFill/>
          </a:ln>
          <a:effectLst/>
          <a:extLst/>
        </p:spPr>
        <p:txBody>
          <a:bodyPr vert="horz" wrap="square" lIns="91440" tIns="45720" rIns="91440" bIns="45720" numCol="1" rtlCol="0" anchor="t"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2400" u="sng" dirty="0" smtClean="0">
                <a:solidFill>
                  <a:srgbClr val="C00000"/>
                </a:solidFill>
                <a:latin typeface="メイリオ"/>
                <a:ea typeface="メイリオ"/>
                <a:cs typeface="メイリオ"/>
              </a:rPr>
              <a:t>ポイント②　</a:t>
            </a:r>
            <a:r>
              <a:rPr lang="en-US" altLang="ja-JP" sz="2400" u="sng" dirty="0" smtClean="0">
                <a:solidFill>
                  <a:srgbClr val="C00000"/>
                </a:solidFill>
                <a:latin typeface="メイリオ"/>
                <a:ea typeface="メイリオ"/>
                <a:cs typeface="メイリオ"/>
              </a:rPr>
              <a:t>6</a:t>
            </a:r>
            <a:r>
              <a:rPr lang="ja-JP" altLang="en-US" sz="2400" u="sng" dirty="0" smtClean="0">
                <a:solidFill>
                  <a:srgbClr val="C00000"/>
                </a:solidFill>
                <a:latin typeface="メイリオ"/>
                <a:ea typeface="メイリオ"/>
                <a:cs typeface="メイリオ"/>
              </a:rPr>
              <a:t>ヶ月の集中的なカリキュラムの実施</a:t>
            </a:r>
            <a:endParaRPr lang="en-US" altLang="ja-JP" sz="2400" u="sng"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latin typeface="メイリオ"/>
                <a:ea typeface="メイリオ"/>
                <a:cs typeface="メイリオ"/>
              </a:rPr>
              <a:t>・以下の内容を盛り込んだカリキュラム（授業）を実施します。</a:t>
            </a:r>
            <a:endParaRPr lang="en-US" altLang="ja-JP" sz="1800" b="0" dirty="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en-US" altLang="ja-JP" sz="1800" b="0" dirty="0">
                <a:latin typeface="メイリオ"/>
                <a:ea typeface="メイリオ"/>
                <a:cs typeface="メイリオ"/>
              </a:rPr>
              <a:t>	</a:t>
            </a:r>
            <a:r>
              <a:rPr lang="ja-JP" altLang="en-US" sz="1400" b="0" dirty="0" smtClean="0">
                <a:latin typeface="メイリオ"/>
                <a:ea typeface="メイリオ"/>
                <a:cs typeface="メイリオ"/>
              </a:rPr>
              <a:t>①各地</a:t>
            </a:r>
            <a:r>
              <a:rPr lang="ja-JP" altLang="en-US" sz="1400" b="0" dirty="0">
                <a:latin typeface="メイリオ"/>
                <a:ea typeface="メイリオ"/>
                <a:cs typeface="メイリオ"/>
              </a:rPr>
              <a:t>で活躍する</a:t>
            </a:r>
            <a:r>
              <a:rPr lang="ja-JP" altLang="en-US" sz="1400" b="0" dirty="0">
                <a:solidFill>
                  <a:srgbClr val="C00000"/>
                </a:solidFill>
                <a:latin typeface="メイリオ"/>
                <a:ea typeface="メイリオ"/>
                <a:cs typeface="メイリオ"/>
              </a:rPr>
              <a:t>専門家</a:t>
            </a:r>
            <a:r>
              <a:rPr lang="ja-JP" altLang="en-US" sz="1400" b="0" dirty="0">
                <a:latin typeface="メイリオ"/>
                <a:ea typeface="メイリオ"/>
                <a:cs typeface="メイリオ"/>
              </a:rPr>
              <a:t>の知識</a:t>
            </a:r>
            <a:r>
              <a:rPr lang="ja-JP" altLang="en-US" sz="1400" b="0" dirty="0" smtClean="0">
                <a:latin typeface="メイリオ"/>
                <a:ea typeface="メイリオ"/>
                <a:cs typeface="メイリオ"/>
              </a:rPr>
              <a:t>・</a:t>
            </a:r>
            <a:r>
              <a:rPr lang="ja-JP" altLang="en-US" sz="1400" b="0" dirty="0">
                <a:latin typeface="メイリオ"/>
                <a:ea typeface="メイリオ"/>
                <a:cs typeface="メイリオ"/>
              </a:rPr>
              <a:t>経験から学ぶための</a:t>
            </a:r>
            <a:r>
              <a:rPr lang="ja-JP" altLang="en-US" sz="1400" b="0" dirty="0" smtClean="0">
                <a:solidFill>
                  <a:srgbClr val="C00000"/>
                </a:solidFill>
                <a:latin typeface="メイリオ"/>
                <a:ea typeface="メイリオ"/>
                <a:cs typeface="メイリオ"/>
              </a:rPr>
              <a:t>セミナー</a:t>
            </a:r>
            <a:endParaRPr lang="en-US" altLang="ja-JP" sz="1400" b="0"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en-US" altLang="ja-JP" sz="1400" b="0" dirty="0">
                <a:latin typeface="メイリオ"/>
                <a:ea typeface="メイリオ"/>
                <a:cs typeface="メイリオ"/>
              </a:rPr>
              <a:t>	</a:t>
            </a:r>
            <a:r>
              <a:rPr lang="ja-JP" altLang="en-US" sz="1400" b="0" dirty="0" smtClean="0">
                <a:latin typeface="メイリオ"/>
                <a:ea typeface="メイリオ"/>
                <a:cs typeface="メイリオ"/>
              </a:rPr>
              <a:t>②</a:t>
            </a:r>
            <a:r>
              <a:rPr kumimoji="1" lang="ja-JP" altLang="en-US" sz="1400" b="0" dirty="0" smtClean="0">
                <a:latin typeface="メイリオ"/>
                <a:ea typeface="メイリオ"/>
                <a:cs typeface="メイリオ"/>
              </a:rPr>
              <a:t>弊社のこれまでの</a:t>
            </a:r>
            <a:r>
              <a:rPr kumimoji="1" lang="ja-JP" altLang="en-US" sz="1400" b="0" dirty="0" smtClean="0">
                <a:solidFill>
                  <a:srgbClr val="C00000"/>
                </a:solidFill>
                <a:latin typeface="メイリオ"/>
                <a:ea typeface="メイリオ"/>
                <a:cs typeface="メイリオ"/>
              </a:rPr>
              <a:t>地域マーケティング活動の経験</a:t>
            </a:r>
            <a:r>
              <a:rPr kumimoji="1" lang="ja-JP" altLang="en-US" sz="1400" b="0" dirty="0" smtClean="0">
                <a:latin typeface="メイリオ"/>
                <a:ea typeface="メイリオ"/>
                <a:cs typeface="メイリオ"/>
              </a:rPr>
              <a:t>を共有する</a:t>
            </a:r>
            <a:r>
              <a:rPr kumimoji="1" lang="ja-JP" altLang="en-US" sz="1400" b="0" dirty="0" smtClean="0">
                <a:solidFill>
                  <a:srgbClr val="C00000"/>
                </a:solidFill>
                <a:latin typeface="メイリオ"/>
                <a:ea typeface="メイリオ"/>
                <a:cs typeface="メイリオ"/>
              </a:rPr>
              <a:t>レクチャー</a:t>
            </a:r>
            <a:endParaRPr kumimoji="1" lang="en-US" altLang="ja-JP" sz="1400" b="0"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en-US" altLang="ja-JP" sz="1400" b="0" dirty="0">
                <a:latin typeface="メイリオ"/>
                <a:ea typeface="メイリオ"/>
                <a:cs typeface="メイリオ"/>
              </a:rPr>
              <a:t>	</a:t>
            </a:r>
            <a:r>
              <a:rPr lang="ja-JP" altLang="en-US" sz="1400" b="0" dirty="0" smtClean="0">
                <a:latin typeface="メイリオ"/>
                <a:ea typeface="メイリオ"/>
                <a:cs typeface="メイリオ"/>
              </a:rPr>
              <a:t>③</a:t>
            </a:r>
            <a:r>
              <a:rPr kumimoji="1" lang="ja-JP" altLang="en-US" sz="1400" b="0" dirty="0" smtClean="0">
                <a:latin typeface="メイリオ"/>
                <a:ea typeface="メイリオ"/>
                <a:cs typeface="メイリオ"/>
              </a:rPr>
              <a:t>自らの地域を題材にした「</a:t>
            </a:r>
            <a:r>
              <a:rPr kumimoji="1" lang="ja-JP" altLang="en-US" sz="1400" b="0" dirty="0" smtClean="0">
                <a:solidFill>
                  <a:srgbClr val="C00000"/>
                </a:solidFill>
                <a:latin typeface="メイリオ"/>
                <a:ea typeface="メイリオ"/>
                <a:cs typeface="メイリオ"/>
              </a:rPr>
              <a:t>マーケティング戦略企画プラン策定</a:t>
            </a:r>
            <a:r>
              <a:rPr kumimoji="1" lang="ja-JP" altLang="en-US" sz="1400" b="0" dirty="0" smtClean="0">
                <a:latin typeface="メイリオ"/>
                <a:ea typeface="メイリオ"/>
                <a:cs typeface="メイリオ"/>
              </a:rPr>
              <a:t>」をゴールに据えた</a:t>
            </a:r>
            <a:r>
              <a:rPr kumimoji="1" lang="ja-JP" altLang="en-US" sz="1400" b="0" dirty="0" smtClean="0">
                <a:solidFill>
                  <a:srgbClr val="C00000"/>
                </a:solidFill>
                <a:latin typeface="メイリオ"/>
                <a:ea typeface="メイリオ"/>
                <a:cs typeface="メイリオ"/>
              </a:rPr>
              <a:t>ワークショップ</a:t>
            </a:r>
            <a:endParaRPr kumimoji="1" lang="en-US" altLang="ja-JP" sz="1400" b="0"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800" b="0" dirty="0" smtClean="0">
                <a:latin typeface="メイリオ"/>
                <a:ea typeface="メイリオ"/>
                <a:cs typeface="メイリオ"/>
              </a:rPr>
              <a:t>・受講期間は</a:t>
            </a:r>
            <a:r>
              <a:rPr lang="ja-JP" altLang="en-US" sz="1800" b="0" dirty="0" smtClean="0">
                <a:solidFill>
                  <a:srgbClr val="C00000"/>
                </a:solidFill>
                <a:latin typeface="メイリオ"/>
                <a:ea typeface="メイリオ"/>
                <a:cs typeface="メイリオ"/>
              </a:rPr>
              <a:t>６ヶ月</a:t>
            </a:r>
            <a:r>
              <a:rPr lang="ja-JP" altLang="en-US" sz="1800" b="0" dirty="0" smtClean="0">
                <a:latin typeface="メイリオ"/>
                <a:ea typeface="メイリオ"/>
                <a:cs typeface="メイリオ"/>
              </a:rPr>
              <a:t>を想定し、対象となる受講者には、</a:t>
            </a:r>
            <a:r>
              <a:rPr lang="ja-JP" altLang="en-US" sz="1800" b="0" dirty="0" smtClean="0">
                <a:solidFill>
                  <a:srgbClr val="C00000"/>
                </a:solidFill>
                <a:latin typeface="メイリオ"/>
                <a:ea typeface="メイリオ"/>
                <a:cs typeface="メイリオ"/>
              </a:rPr>
              <a:t>月１回</a:t>
            </a:r>
            <a:r>
              <a:rPr lang="en-US" altLang="ja-JP" sz="1800" b="0" dirty="0" smtClean="0">
                <a:solidFill>
                  <a:srgbClr val="C00000"/>
                </a:solidFill>
                <a:latin typeface="メイリオ"/>
                <a:ea typeface="メイリオ"/>
                <a:cs typeface="メイリオ"/>
              </a:rPr>
              <a:t>(</a:t>
            </a:r>
            <a:r>
              <a:rPr lang="ja-JP" altLang="en-US" sz="1800" b="0" dirty="0" smtClean="0">
                <a:solidFill>
                  <a:srgbClr val="C00000"/>
                </a:solidFill>
                <a:latin typeface="メイリオ"/>
                <a:ea typeface="メイリオ"/>
                <a:cs typeface="メイリオ"/>
              </a:rPr>
              <a:t>二泊三日</a:t>
            </a:r>
            <a:r>
              <a:rPr lang="en-US" altLang="ja-JP" sz="1800" b="0" dirty="0" smtClean="0">
                <a:solidFill>
                  <a:srgbClr val="C00000"/>
                </a:solidFill>
                <a:latin typeface="メイリオ"/>
                <a:ea typeface="メイリオ"/>
                <a:cs typeface="メイリオ"/>
              </a:rPr>
              <a:t>)</a:t>
            </a:r>
            <a:r>
              <a:rPr lang="ja-JP" altLang="en-US" sz="1800" b="0" dirty="0" smtClean="0">
                <a:latin typeface="メイリオ"/>
                <a:ea typeface="メイリオ"/>
                <a:cs typeface="メイリオ"/>
              </a:rPr>
              <a:t>をめどに、</a:t>
            </a:r>
            <a:endParaRPr lang="en-US" altLang="ja-JP" sz="18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800" b="0" dirty="0">
                <a:solidFill>
                  <a:srgbClr val="C00000"/>
                </a:solidFill>
                <a:latin typeface="メイリオ"/>
                <a:ea typeface="メイリオ"/>
                <a:cs typeface="メイリオ"/>
              </a:rPr>
              <a:t>　</a:t>
            </a:r>
            <a:r>
              <a:rPr lang="ja-JP" altLang="en-US" sz="1800" b="0" dirty="0" smtClean="0">
                <a:solidFill>
                  <a:srgbClr val="C00000"/>
                </a:solidFill>
                <a:latin typeface="メイリオ"/>
                <a:ea typeface="メイリオ"/>
                <a:cs typeface="メイリオ"/>
              </a:rPr>
              <a:t>東京（新宿を予定）</a:t>
            </a:r>
            <a:r>
              <a:rPr lang="ja-JP" altLang="en-US" sz="1800" b="0" dirty="0" smtClean="0">
                <a:latin typeface="メイリオ"/>
                <a:ea typeface="メイリオ"/>
                <a:cs typeface="メイリオ"/>
              </a:rPr>
              <a:t>に集まって頂き実施します。</a:t>
            </a:r>
            <a:endParaRPr lang="en-US" altLang="ja-JP" sz="18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800" b="0" dirty="0" smtClean="0">
                <a:latin typeface="メイリオ"/>
                <a:ea typeface="メイリオ"/>
                <a:cs typeface="メイリオ"/>
              </a:rPr>
              <a:t>・ワークショップで出される課題に対して、各々の着任地域で活動し、最後に各地の</a:t>
            </a:r>
            <a:r>
              <a:rPr lang="ja-JP" altLang="en-US" sz="1800" b="0" dirty="0" smtClean="0">
                <a:solidFill>
                  <a:srgbClr val="C00000"/>
                </a:solidFill>
                <a:latin typeface="メイリオ"/>
                <a:ea typeface="メイリオ"/>
                <a:cs typeface="メイリオ"/>
              </a:rPr>
              <a:t>マーケティング戦略をまとめた企画書を策定する</a:t>
            </a:r>
            <a:r>
              <a:rPr lang="ja-JP" altLang="en-US" sz="1800" b="0" dirty="0" smtClean="0">
                <a:latin typeface="メイリオ"/>
                <a:ea typeface="メイリオ"/>
                <a:cs typeface="メイリオ"/>
              </a:rPr>
              <a:t>ことを目標に活動します。　　　</a:t>
            </a:r>
            <a:r>
              <a:rPr lang="ja-JP" altLang="en-US" sz="1800" b="0" dirty="0">
                <a:latin typeface="メイリオ"/>
                <a:ea typeface="メイリオ"/>
                <a:cs typeface="メイリオ"/>
              </a:rPr>
              <a:t>　</a:t>
            </a:r>
            <a:r>
              <a:rPr lang="ja-JP" altLang="en-US" sz="1200" b="0" dirty="0" smtClean="0">
                <a:solidFill>
                  <a:srgbClr val="C00000"/>
                </a:solidFill>
                <a:latin typeface="メイリオ"/>
                <a:ea typeface="メイリオ"/>
                <a:cs typeface="メイリオ"/>
              </a:rPr>
              <a:t>（この企画書を、各地の実際のマーケティング活動の起点にしていただくことが可能です。）</a:t>
            </a:r>
            <a:endParaRPr lang="en-US" altLang="ja-JP" sz="1200" b="0" dirty="0" smtClean="0">
              <a:solidFill>
                <a:srgbClr val="C00000"/>
              </a:solidFill>
              <a:latin typeface="メイリオ"/>
              <a:ea typeface="メイリオ"/>
              <a:cs typeface="メイリオ"/>
            </a:endParaRPr>
          </a:p>
        </p:txBody>
      </p:sp>
    </p:spTree>
    <p:extLst>
      <p:ext uri="{BB962C8B-B14F-4D97-AF65-F5344CB8AC3E}">
        <p14:creationId xmlns:p14="http://schemas.microsoft.com/office/powerpoint/2010/main" val="37288691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本事業の実施概要　</a:t>
            </a:r>
            <a:r>
              <a:rPr lang="en-US" altLang="ja-JP" sz="1800" b="0" kern="0" dirty="0" smtClean="0">
                <a:latin typeface="メイリオ" pitchFamily="50" charset="-128"/>
                <a:ea typeface="メイリオ" pitchFamily="50" charset="-128"/>
                <a:cs typeface="メイリオ" pitchFamily="50" charset="-128"/>
              </a:rPr>
              <a:t>〜</a:t>
            </a:r>
            <a:r>
              <a:rPr lang="ja-JP" altLang="en-US" sz="1800" b="0" kern="0" dirty="0" smtClean="0">
                <a:latin typeface="メイリオ" pitchFamily="50" charset="-128"/>
                <a:ea typeface="メイリオ" pitchFamily="50" charset="-128"/>
                <a:cs typeface="メイリオ" pitchFamily="50" charset="-128"/>
              </a:rPr>
              <a:t>カリキュラムの内容案</a:t>
            </a:r>
            <a:r>
              <a:rPr lang="en-US" altLang="ja-JP" sz="1800" b="0" kern="0" dirty="0" smtClean="0">
                <a:latin typeface="メイリオ" pitchFamily="50" charset="-128"/>
                <a:ea typeface="メイリオ" pitchFamily="50" charset="-128"/>
                <a:cs typeface="メイリオ" pitchFamily="50" charset="-128"/>
              </a:rPr>
              <a:t>〜</a:t>
            </a:r>
            <a:endParaRPr lang="ja-JP" altLang="en-US" sz="1800" b="0" kern="0" dirty="0">
              <a:latin typeface="メイリオ" pitchFamily="50" charset="-128"/>
              <a:ea typeface="メイリオ" pitchFamily="50" charset="-128"/>
              <a:cs typeface="メイリオ" pitchFamily="50" charset="-128"/>
            </a:endParaRPr>
          </a:p>
        </p:txBody>
      </p:sp>
      <p:sp>
        <p:nvSpPr>
          <p:cNvPr id="5" name="正方形/長方形 4"/>
          <p:cNvSpPr/>
          <p:nvPr/>
        </p:nvSpPr>
        <p:spPr bwMode="auto">
          <a:xfrm>
            <a:off x="657225" y="962025"/>
            <a:ext cx="1424178" cy="352425"/>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FFFFFF"/>
                </a:solidFill>
                <a:latin typeface="メイリオ"/>
                <a:ea typeface="メイリオ"/>
                <a:cs typeface="メイリオ"/>
              </a:rPr>
              <a:t>第</a:t>
            </a:r>
            <a:r>
              <a:rPr kumimoji="1" lang="en-US" altLang="ja-JP" sz="1800" b="0" dirty="0" smtClean="0">
                <a:solidFill>
                  <a:srgbClr val="FFFFFF"/>
                </a:solidFill>
                <a:latin typeface="メイリオ"/>
                <a:ea typeface="メイリオ"/>
                <a:cs typeface="メイリオ"/>
              </a:rPr>
              <a:t>1</a:t>
            </a:r>
            <a:r>
              <a:rPr kumimoji="1" lang="ja-JP" altLang="en-US" sz="1800" b="0" dirty="0" smtClean="0">
                <a:solidFill>
                  <a:srgbClr val="FFFFFF"/>
                </a:solidFill>
                <a:latin typeface="メイリオ"/>
                <a:ea typeface="メイリオ"/>
                <a:cs typeface="メイリオ"/>
              </a:rPr>
              <a:t>回</a:t>
            </a:r>
          </a:p>
        </p:txBody>
      </p:sp>
      <p:sp>
        <p:nvSpPr>
          <p:cNvPr id="12" name="正方形/長方形 11"/>
          <p:cNvSpPr/>
          <p:nvPr/>
        </p:nvSpPr>
        <p:spPr bwMode="auto">
          <a:xfrm>
            <a:off x="2152650" y="962029"/>
            <a:ext cx="1424178" cy="352425"/>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FFFFFF"/>
                </a:solidFill>
                <a:latin typeface="メイリオ"/>
                <a:ea typeface="メイリオ"/>
                <a:cs typeface="メイリオ"/>
              </a:rPr>
              <a:t>第</a:t>
            </a:r>
            <a:r>
              <a:rPr lang="en-US" altLang="ja-JP" sz="1800" b="0" dirty="0">
                <a:solidFill>
                  <a:srgbClr val="FFFFFF"/>
                </a:solidFill>
                <a:latin typeface="メイリオ"/>
                <a:ea typeface="メイリオ"/>
                <a:cs typeface="メイリオ"/>
              </a:rPr>
              <a:t>2</a:t>
            </a:r>
            <a:r>
              <a:rPr kumimoji="1" lang="ja-JP" altLang="en-US" sz="1800" b="0" dirty="0" smtClean="0">
                <a:solidFill>
                  <a:srgbClr val="FFFFFF"/>
                </a:solidFill>
                <a:latin typeface="メイリオ"/>
                <a:ea typeface="メイリオ"/>
                <a:cs typeface="メイリオ"/>
              </a:rPr>
              <a:t>回</a:t>
            </a:r>
          </a:p>
        </p:txBody>
      </p:sp>
      <p:sp>
        <p:nvSpPr>
          <p:cNvPr id="13" name="正方形/長方形 12"/>
          <p:cNvSpPr/>
          <p:nvPr/>
        </p:nvSpPr>
        <p:spPr bwMode="auto">
          <a:xfrm>
            <a:off x="3657600" y="976310"/>
            <a:ext cx="1424178" cy="352425"/>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FFFFFF"/>
                </a:solidFill>
                <a:latin typeface="メイリオ"/>
                <a:ea typeface="メイリオ"/>
                <a:cs typeface="メイリオ"/>
              </a:rPr>
              <a:t>第</a:t>
            </a:r>
            <a:r>
              <a:rPr lang="en-US" altLang="ja-JP" sz="1800" b="0" dirty="0" smtClean="0">
                <a:solidFill>
                  <a:srgbClr val="FFFFFF"/>
                </a:solidFill>
                <a:latin typeface="メイリオ"/>
                <a:ea typeface="メイリオ"/>
                <a:cs typeface="メイリオ"/>
              </a:rPr>
              <a:t>3</a:t>
            </a:r>
            <a:r>
              <a:rPr kumimoji="1" lang="ja-JP" altLang="en-US" sz="1800" b="0" dirty="0" smtClean="0">
                <a:solidFill>
                  <a:srgbClr val="FFFFFF"/>
                </a:solidFill>
                <a:latin typeface="メイリオ"/>
                <a:ea typeface="メイリオ"/>
                <a:cs typeface="メイリオ"/>
              </a:rPr>
              <a:t>回</a:t>
            </a:r>
          </a:p>
        </p:txBody>
      </p:sp>
      <p:sp>
        <p:nvSpPr>
          <p:cNvPr id="14" name="正方形/長方形 13"/>
          <p:cNvSpPr/>
          <p:nvPr/>
        </p:nvSpPr>
        <p:spPr bwMode="auto">
          <a:xfrm>
            <a:off x="5153025" y="971966"/>
            <a:ext cx="1433703" cy="352425"/>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FFFFFF"/>
                </a:solidFill>
                <a:latin typeface="メイリオ"/>
                <a:ea typeface="メイリオ"/>
                <a:cs typeface="メイリオ"/>
              </a:rPr>
              <a:t>第</a:t>
            </a:r>
            <a:r>
              <a:rPr kumimoji="1" lang="en-US" altLang="ja-JP" sz="1800" b="0" dirty="0" smtClean="0">
                <a:solidFill>
                  <a:srgbClr val="FFFFFF"/>
                </a:solidFill>
                <a:latin typeface="メイリオ"/>
                <a:ea typeface="メイリオ"/>
                <a:cs typeface="メイリオ"/>
              </a:rPr>
              <a:t>4</a:t>
            </a:r>
            <a:r>
              <a:rPr kumimoji="1" lang="ja-JP" altLang="en-US" sz="1800" b="0" dirty="0" smtClean="0">
                <a:solidFill>
                  <a:srgbClr val="FFFFFF"/>
                </a:solidFill>
                <a:latin typeface="メイリオ"/>
                <a:ea typeface="メイリオ"/>
                <a:cs typeface="メイリオ"/>
              </a:rPr>
              <a:t>回</a:t>
            </a:r>
          </a:p>
        </p:txBody>
      </p:sp>
      <p:sp>
        <p:nvSpPr>
          <p:cNvPr id="15" name="正方形/長方形 14"/>
          <p:cNvSpPr/>
          <p:nvPr/>
        </p:nvSpPr>
        <p:spPr bwMode="auto">
          <a:xfrm>
            <a:off x="6657975" y="962023"/>
            <a:ext cx="1448562" cy="352425"/>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FFFFFF"/>
                </a:solidFill>
                <a:latin typeface="メイリオ"/>
                <a:ea typeface="メイリオ"/>
                <a:cs typeface="メイリオ"/>
              </a:rPr>
              <a:t>第</a:t>
            </a:r>
            <a:r>
              <a:rPr lang="en-US" altLang="ja-JP" sz="1800" b="0" dirty="0">
                <a:solidFill>
                  <a:srgbClr val="FFFFFF"/>
                </a:solidFill>
                <a:latin typeface="メイリオ"/>
                <a:ea typeface="メイリオ"/>
                <a:cs typeface="メイリオ"/>
              </a:rPr>
              <a:t>5</a:t>
            </a:r>
            <a:r>
              <a:rPr kumimoji="1" lang="ja-JP" altLang="en-US" sz="1800" b="0" dirty="0" smtClean="0">
                <a:solidFill>
                  <a:srgbClr val="FFFFFF"/>
                </a:solidFill>
                <a:latin typeface="メイリオ"/>
                <a:ea typeface="メイリオ"/>
                <a:cs typeface="メイリオ"/>
              </a:rPr>
              <a:t>回</a:t>
            </a:r>
          </a:p>
        </p:txBody>
      </p:sp>
      <p:sp>
        <p:nvSpPr>
          <p:cNvPr id="16" name="正方形/長方形 15"/>
          <p:cNvSpPr/>
          <p:nvPr/>
        </p:nvSpPr>
        <p:spPr bwMode="auto">
          <a:xfrm>
            <a:off x="8162925" y="966285"/>
            <a:ext cx="1427956" cy="352425"/>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FFFFFF"/>
                </a:solidFill>
                <a:latin typeface="メイリオ"/>
                <a:ea typeface="メイリオ"/>
                <a:cs typeface="メイリオ"/>
              </a:rPr>
              <a:t>第</a:t>
            </a:r>
            <a:r>
              <a:rPr lang="en-US" altLang="ja-JP" sz="1800" b="0" dirty="0" smtClean="0">
                <a:solidFill>
                  <a:srgbClr val="FFFFFF"/>
                </a:solidFill>
                <a:latin typeface="メイリオ"/>
                <a:ea typeface="メイリオ"/>
                <a:cs typeface="メイリオ"/>
              </a:rPr>
              <a:t>6</a:t>
            </a:r>
            <a:r>
              <a:rPr kumimoji="1" lang="ja-JP" altLang="en-US" sz="1800" b="0" dirty="0" smtClean="0">
                <a:solidFill>
                  <a:srgbClr val="FFFFFF"/>
                </a:solidFill>
                <a:latin typeface="メイリオ"/>
                <a:ea typeface="メイリオ"/>
                <a:cs typeface="メイリオ"/>
              </a:rPr>
              <a:t>回</a:t>
            </a:r>
          </a:p>
        </p:txBody>
      </p:sp>
      <p:sp>
        <p:nvSpPr>
          <p:cNvPr id="17" name="正方形/長方形 16"/>
          <p:cNvSpPr/>
          <p:nvPr/>
        </p:nvSpPr>
        <p:spPr bwMode="auto">
          <a:xfrm>
            <a:off x="257175" y="1428750"/>
            <a:ext cx="352425" cy="1628775"/>
          </a:xfrm>
          <a:prstGeom prst="rect">
            <a:avLst/>
          </a:prstGeom>
          <a:solidFill>
            <a:srgbClr val="FF7C80"/>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en-US" altLang="ja-JP" sz="1100" b="0" dirty="0" smtClean="0">
                <a:solidFill>
                  <a:srgbClr val="FFFFFF"/>
                </a:solidFill>
                <a:latin typeface="メイリオ"/>
                <a:ea typeface="メイリオ"/>
                <a:cs typeface="メイリオ"/>
              </a:rPr>
              <a:t>1</a:t>
            </a: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100" b="0" dirty="0" smtClean="0">
                <a:solidFill>
                  <a:srgbClr val="FFFFFF"/>
                </a:solidFill>
                <a:latin typeface="メイリオ"/>
                <a:ea typeface="メイリオ"/>
                <a:cs typeface="メイリオ"/>
              </a:rPr>
              <a:t>日</a:t>
            </a:r>
            <a:endParaRPr kumimoji="1" lang="en-US" altLang="ja-JP" sz="11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100" b="0" dirty="0" smtClean="0">
                <a:solidFill>
                  <a:srgbClr val="FFFFFF"/>
                </a:solidFill>
                <a:latin typeface="メイリオ"/>
                <a:ea typeface="メイリオ"/>
                <a:cs typeface="メイリオ"/>
              </a:rPr>
              <a:t>目</a:t>
            </a:r>
          </a:p>
        </p:txBody>
      </p:sp>
      <p:sp>
        <p:nvSpPr>
          <p:cNvPr id="18" name="正方形/長方形 17"/>
          <p:cNvSpPr/>
          <p:nvPr/>
        </p:nvSpPr>
        <p:spPr bwMode="auto">
          <a:xfrm>
            <a:off x="257175" y="3114675"/>
            <a:ext cx="352425" cy="1628775"/>
          </a:xfrm>
          <a:prstGeom prst="rect">
            <a:avLst/>
          </a:prstGeom>
          <a:solidFill>
            <a:srgbClr val="FF7C80"/>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100" b="0" smtClean="0">
                <a:solidFill>
                  <a:srgbClr val="FFFFFF"/>
                </a:solidFill>
                <a:latin typeface="メイリオ"/>
                <a:ea typeface="メイリオ"/>
                <a:cs typeface="メイリオ"/>
              </a:rPr>
              <a:t>２</a:t>
            </a:r>
            <a:endParaRPr kumimoji="1" lang="en-US" altLang="ja-JP" sz="11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100" b="0" dirty="0" smtClean="0">
                <a:solidFill>
                  <a:srgbClr val="FFFFFF"/>
                </a:solidFill>
                <a:latin typeface="メイリオ"/>
                <a:ea typeface="メイリオ"/>
                <a:cs typeface="メイリオ"/>
              </a:rPr>
              <a:t>日</a:t>
            </a:r>
            <a:endParaRPr kumimoji="1" lang="en-US" altLang="ja-JP" sz="11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100" b="0" dirty="0" smtClean="0">
                <a:solidFill>
                  <a:srgbClr val="FFFFFF"/>
                </a:solidFill>
                <a:latin typeface="メイリオ"/>
                <a:ea typeface="メイリオ"/>
                <a:cs typeface="メイリオ"/>
              </a:rPr>
              <a:t>目</a:t>
            </a:r>
          </a:p>
        </p:txBody>
      </p:sp>
      <p:sp>
        <p:nvSpPr>
          <p:cNvPr id="19" name="正方形/長方形 18"/>
          <p:cNvSpPr/>
          <p:nvPr/>
        </p:nvSpPr>
        <p:spPr bwMode="auto">
          <a:xfrm>
            <a:off x="257175" y="4800600"/>
            <a:ext cx="352425" cy="1628775"/>
          </a:xfrm>
          <a:prstGeom prst="rect">
            <a:avLst/>
          </a:prstGeom>
          <a:solidFill>
            <a:srgbClr val="FF7C80"/>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100" b="0" dirty="0">
                <a:solidFill>
                  <a:srgbClr val="FFFFFF"/>
                </a:solidFill>
                <a:latin typeface="メイリオ"/>
                <a:ea typeface="メイリオ"/>
                <a:cs typeface="メイリオ"/>
              </a:rPr>
              <a:t>３</a:t>
            </a:r>
            <a:endParaRPr kumimoji="1" lang="en-US" altLang="ja-JP" sz="11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100" b="0" dirty="0" smtClean="0">
                <a:solidFill>
                  <a:srgbClr val="FFFFFF"/>
                </a:solidFill>
                <a:latin typeface="メイリオ"/>
                <a:ea typeface="メイリオ"/>
                <a:cs typeface="メイリオ"/>
              </a:rPr>
              <a:t>日</a:t>
            </a:r>
            <a:endParaRPr kumimoji="1" lang="en-US" altLang="ja-JP" sz="11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100" b="0" dirty="0" smtClean="0">
                <a:solidFill>
                  <a:srgbClr val="FFFFFF"/>
                </a:solidFill>
                <a:latin typeface="メイリオ"/>
                <a:ea typeface="メイリオ"/>
                <a:cs typeface="メイリオ"/>
              </a:rPr>
              <a:t>目</a:t>
            </a:r>
          </a:p>
        </p:txBody>
      </p:sp>
      <p:sp>
        <p:nvSpPr>
          <p:cNvPr id="20" name="テキスト ボックス 19"/>
          <p:cNvSpPr txBox="1"/>
          <p:nvPr/>
        </p:nvSpPr>
        <p:spPr>
          <a:xfrm>
            <a:off x="657225" y="1428750"/>
            <a:ext cx="1495425" cy="2112886"/>
          </a:xfrm>
          <a:prstGeom prst="rect">
            <a:avLst/>
          </a:prstGeom>
          <a:noFill/>
        </p:spPr>
        <p:txBody>
          <a:bodyPr wrap="square" rtlCol="0">
            <a:spAutoFit/>
          </a:bodyPr>
          <a:lstStyle/>
          <a:p>
            <a:pPr algn="l"/>
            <a:r>
              <a:rPr kumimoji="1" lang="en-US" altLang="ja-JP" sz="1200" b="0" dirty="0" smtClean="0">
                <a:latin typeface="メイリオ"/>
                <a:ea typeface="メイリオ"/>
                <a:cs typeface="メイリオ"/>
              </a:rPr>
              <a:t>(</a:t>
            </a:r>
            <a:r>
              <a:rPr kumimoji="1" lang="ja-JP" altLang="en-US" sz="1000" b="0" dirty="0" smtClean="0">
                <a:latin typeface="メイリオ"/>
                <a:ea typeface="メイリオ"/>
                <a:cs typeface="メイリオ"/>
              </a:rPr>
              <a:t>午後開始</a:t>
            </a:r>
            <a:r>
              <a:rPr kumimoji="1" lang="en-US" altLang="ja-JP" sz="1000" b="0" dirty="0" smtClean="0">
                <a:latin typeface="メイリオ"/>
                <a:ea typeface="メイリオ"/>
                <a:cs typeface="メイリオ"/>
              </a:rPr>
              <a:t>)</a:t>
            </a:r>
          </a:p>
          <a:p>
            <a:pPr algn="l">
              <a:lnSpc>
                <a:spcPct val="100000"/>
              </a:lnSpc>
            </a:pPr>
            <a:r>
              <a:rPr lang="ja-JP" altLang="en-US" sz="1200" b="0" dirty="0" smtClean="0">
                <a:latin typeface="メイリオ"/>
                <a:ea typeface="メイリオ"/>
                <a:cs typeface="メイリオ"/>
              </a:rPr>
              <a:t>キックオフ</a:t>
            </a:r>
            <a:endParaRPr lang="en-US" altLang="ja-JP" sz="1200" b="0" dirty="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・オリエンテーション</a:t>
            </a:r>
            <a:endParaRPr lang="en-US" altLang="ja-JP" sz="1000" b="0" dirty="0" smtClean="0">
              <a:latin typeface="メイリオ"/>
              <a:ea typeface="メイリオ"/>
              <a:cs typeface="メイリオ"/>
            </a:endParaRPr>
          </a:p>
          <a:p>
            <a:pPr algn="l">
              <a:lnSpc>
                <a:spcPct val="100000"/>
              </a:lnSpc>
            </a:pPr>
            <a:r>
              <a:rPr lang="ja-JP" altLang="en-US" sz="1000" b="0" dirty="0">
                <a:latin typeface="メイリオ"/>
                <a:ea typeface="メイリオ"/>
                <a:cs typeface="メイリオ"/>
              </a:rPr>
              <a:t>　</a:t>
            </a:r>
            <a:r>
              <a:rPr lang="ja-JP" altLang="en-US" sz="1000" b="0" dirty="0" smtClean="0">
                <a:latin typeface="メイリオ"/>
                <a:ea typeface="メイリオ"/>
                <a:cs typeface="メイリオ"/>
              </a:rPr>
              <a:t>本事業の目的</a:t>
            </a:r>
            <a:r>
              <a:rPr lang="en-US" altLang="ja-JP" sz="1000" b="0" dirty="0" smtClean="0">
                <a:latin typeface="メイリオ"/>
                <a:ea typeface="メイリオ"/>
                <a:cs typeface="メイリオ"/>
              </a:rPr>
              <a:t>/</a:t>
            </a:r>
            <a:r>
              <a:rPr lang="ja-JP" altLang="en-US" sz="1000" b="0" dirty="0" smtClean="0">
                <a:latin typeface="メイリオ"/>
                <a:ea typeface="メイリオ"/>
                <a:cs typeface="メイリオ"/>
              </a:rPr>
              <a:t>予定</a:t>
            </a:r>
            <a:endParaRPr lang="en-US" altLang="ja-JP" sz="1000" b="0" dirty="0" smtClean="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・参加者自己紹介</a:t>
            </a:r>
            <a:endParaRPr lang="en-US" altLang="ja-JP" sz="1000" b="0" dirty="0" smtClean="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セミナー</a:t>
            </a:r>
            <a:r>
              <a:rPr lang="ja-JP" altLang="en-US" sz="1000" b="0" dirty="0">
                <a:latin typeface="メイリオ"/>
                <a:ea typeface="メイリオ"/>
                <a:cs typeface="メイリオ"/>
              </a:rPr>
              <a:t>①</a:t>
            </a:r>
            <a:endParaRPr lang="en-US" altLang="ja-JP" sz="1000" b="0" dirty="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「地域マーケティングとは」</a:t>
            </a:r>
            <a:endParaRPr lang="en-US" altLang="ja-JP" sz="1000" b="0" dirty="0">
              <a:latin typeface="メイリオ"/>
              <a:ea typeface="メイリオ"/>
              <a:cs typeface="メイリオ"/>
            </a:endParaRPr>
          </a:p>
          <a:p>
            <a:pPr algn="l"/>
            <a:endParaRPr lang="en-US" altLang="ja-JP" sz="1000" b="0" dirty="0">
              <a:latin typeface="メイリオ"/>
              <a:ea typeface="メイリオ"/>
              <a:cs typeface="メイリオ"/>
            </a:endParaRPr>
          </a:p>
          <a:p>
            <a:pPr algn="l"/>
            <a:endParaRPr kumimoji="1" lang="en-US" altLang="ja-JP" sz="1200" b="0" dirty="0" smtClean="0">
              <a:latin typeface="メイリオ"/>
              <a:ea typeface="メイリオ"/>
              <a:cs typeface="メイリオ"/>
            </a:endParaRPr>
          </a:p>
        </p:txBody>
      </p:sp>
      <p:sp>
        <p:nvSpPr>
          <p:cNvPr id="21" name="正方形/長方形 20"/>
          <p:cNvSpPr/>
          <p:nvPr/>
        </p:nvSpPr>
        <p:spPr bwMode="auto">
          <a:xfrm>
            <a:off x="657225" y="142875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23" name="テキスト ボックス 22"/>
          <p:cNvSpPr txBox="1"/>
          <p:nvPr/>
        </p:nvSpPr>
        <p:spPr>
          <a:xfrm>
            <a:off x="657225" y="3114675"/>
            <a:ext cx="1495425" cy="1561966"/>
          </a:xfrm>
          <a:prstGeom prst="rect">
            <a:avLst/>
          </a:prstGeom>
          <a:noFill/>
        </p:spPr>
        <p:txBody>
          <a:bodyPr wrap="square" rtlCol="0">
            <a:spAutoFit/>
          </a:bodyPr>
          <a:lstStyle/>
          <a:p>
            <a:pPr algn="l"/>
            <a:r>
              <a:rPr lang="ja-JP" altLang="en-US" sz="1000" b="0" dirty="0" smtClean="0">
                <a:latin typeface="メイリオ"/>
                <a:ea typeface="メイリオ"/>
                <a:cs typeface="メイリオ"/>
              </a:rPr>
              <a:t>（終日実施）</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セミナー②</a:t>
            </a:r>
            <a:endParaRPr lang="en-US" altLang="ja-JP" sz="1000" b="0" dirty="0" smtClean="0">
              <a:latin typeface="メイリオ"/>
              <a:ea typeface="メイリオ"/>
              <a:cs typeface="メイリオ"/>
            </a:endParaRPr>
          </a:p>
          <a:p>
            <a:pPr algn="l"/>
            <a:r>
              <a:rPr lang="ja-JP" altLang="en-US" sz="1000" b="0" dirty="0">
                <a:latin typeface="メイリオ"/>
                <a:ea typeface="メイリオ"/>
                <a:cs typeface="メイリオ"/>
              </a:rPr>
              <a:t>「地域メディアの作り方とその可能性」</a:t>
            </a:r>
            <a:endParaRPr lang="en-US" altLang="ja-JP" sz="1000" b="0" dirty="0">
              <a:latin typeface="メイリオ"/>
              <a:ea typeface="メイリオ"/>
              <a:cs typeface="メイリオ"/>
            </a:endParaRPr>
          </a:p>
          <a:p>
            <a:pPr algn="l"/>
            <a:r>
              <a:rPr lang="ja-JP" altLang="en-US" sz="1000" b="0" dirty="0" smtClean="0">
                <a:latin typeface="メイリオ"/>
                <a:ea typeface="メイリオ"/>
                <a:cs typeface="メイリオ"/>
              </a:rPr>
              <a:t>ワークショップ①</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「地域情報の収集と把握・整理」＋</a:t>
            </a:r>
            <a:r>
              <a:rPr lang="en-US" altLang="ja-JP" sz="1000" b="0" dirty="0" smtClean="0">
                <a:latin typeface="メイリオ"/>
                <a:ea typeface="メイリオ"/>
                <a:cs typeface="メイリオ"/>
              </a:rPr>
              <a:t>Q&amp;A</a:t>
            </a:r>
            <a:endParaRPr kumimoji="1" lang="en-US" altLang="ja-JP" sz="1200" b="0" dirty="0" smtClean="0">
              <a:latin typeface="メイリオ"/>
              <a:ea typeface="メイリオ"/>
              <a:cs typeface="メイリオ"/>
            </a:endParaRPr>
          </a:p>
        </p:txBody>
      </p:sp>
      <p:sp>
        <p:nvSpPr>
          <p:cNvPr id="24" name="正方形/長方形 23"/>
          <p:cNvSpPr/>
          <p:nvPr/>
        </p:nvSpPr>
        <p:spPr bwMode="auto">
          <a:xfrm>
            <a:off x="657225" y="3114675"/>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25" name="テキスト ボックス 24"/>
          <p:cNvSpPr txBox="1"/>
          <p:nvPr/>
        </p:nvSpPr>
        <p:spPr>
          <a:xfrm>
            <a:off x="657225" y="4800600"/>
            <a:ext cx="1495425" cy="1146468"/>
          </a:xfrm>
          <a:prstGeom prst="rect">
            <a:avLst/>
          </a:prstGeom>
          <a:noFill/>
        </p:spPr>
        <p:txBody>
          <a:bodyPr wrap="square" rtlCol="0">
            <a:spAutoFit/>
          </a:bodyPr>
          <a:lstStyle/>
          <a:p>
            <a:pPr algn="l"/>
            <a:r>
              <a:rPr lang="ja-JP" altLang="en-US" sz="1000" b="0" dirty="0" smtClean="0">
                <a:latin typeface="メイリオ"/>
                <a:ea typeface="メイリオ"/>
                <a:cs typeface="メイリオ"/>
              </a:rPr>
              <a:t>（午前中まで）</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セミナー③</a:t>
            </a:r>
            <a:endParaRPr lang="en-US" altLang="ja-JP" sz="1000" b="0" dirty="0" smtClean="0">
              <a:latin typeface="メイリオ"/>
              <a:ea typeface="メイリオ"/>
              <a:cs typeface="メイリオ"/>
            </a:endParaRPr>
          </a:p>
          <a:p>
            <a:pPr algn="l"/>
            <a:r>
              <a:rPr lang="ja-JP" altLang="en-US" sz="1000" b="0" dirty="0">
                <a:latin typeface="メイリオ"/>
                <a:ea typeface="メイリオ"/>
                <a:cs typeface="メイリオ"/>
              </a:rPr>
              <a:t>「地域の飲食店を</a:t>
            </a:r>
            <a:r>
              <a:rPr lang="ja-JP" altLang="en-US" sz="1000" b="0" dirty="0" smtClean="0">
                <a:latin typeface="メイリオ"/>
                <a:ea typeface="メイリオ"/>
                <a:cs typeface="メイリオ"/>
              </a:rPr>
              <a:t>流行らせるコツ」</a:t>
            </a:r>
            <a:endParaRPr lang="en-US" altLang="ja-JP" sz="1000" b="0" dirty="0">
              <a:latin typeface="メイリオ"/>
              <a:ea typeface="メイリオ"/>
              <a:cs typeface="メイリオ"/>
            </a:endParaRPr>
          </a:p>
          <a:p>
            <a:pPr algn="l"/>
            <a:endParaRPr lang="en-US" altLang="ja-JP" sz="1000" b="0" dirty="0">
              <a:latin typeface="メイリオ"/>
              <a:ea typeface="メイリオ"/>
              <a:cs typeface="メイリオ"/>
            </a:endParaRPr>
          </a:p>
        </p:txBody>
      </p:sp>
      <p:sp>
        <p:nvSpPr>
          <p:cNvPr id="26" name="正方形/長方形 25"/>
          <p:cNvSpPr/>
          <p:nvPr/>
        </p:nvSpPr>
        <p:spPr bwMode="auto">
          <a:xfrm>
            <a:off x="657225" y="480060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27" name="テキスト ボックス 26"/>
          <p:cNvSpPr txBox="1"/>
          <p:nvPr/>
        </p:nvSpPr>
        <p:spPr>
          <a:xfrm>
            <a:off x="2152650" y="1428750"/>
            <a:ext cx="1495425" cy="1611210"/>
          </a:xfrm>
          <a:prstGeom prst="rect">
            <a:avLst/>
          </a:prstGeom>
          <a:noFill/>
        </p:spPr>
        <p:txBody>
          <a:bodyPr wrap="square" rtlCol="0">
            <a:spAutoFit/>
          </a:bodyPr>
          <a:lstStyle/>
          <a:p>
            <a:pPr algn="l"/>
            <a:r>
              <a:rPr kumimoji="1" lang="en-US" altLang="ja-JP" sz="1000" b="0" dirty="0" smtClean="0">
                <a:latin typeface="メイリオ"/>
                <a:ea typeface="メイリオ"/>
                <a:cs typeface="メイリオ"/>
              </a:rPr>
              <a:t>(</a:t>
            </a:r>
            <a:r>
              <a:rPr kumimoji="1" lang="ja-JP" altLang="en-US" sz="1000" b="0" dirty="0" smtClean="0">
                <a:latin typeface="メイリオ"/>
                <a:ea typeface="メイリオ"/>
                <a:cs typeface="メイリオ"/>
              </a:rPr>
              <a:t>午後開始</a:t>
            </a:r>
            <a:r>
              <a:rPr kumimoji="1" lang="en-US" altLang="ja-JP" sz="1000" b="0" dirty="0" smtClean="0">
                <a:latin typeface="メイリオ"/>
                <a:ea typeface="メイリオ"/>
                <a:cs typeface="メイリオ"/>
              </a:rPr>
              <a:t>)</a:t>
            </a:r>
          </a:p>
          <a:p>
            <a:pPr algn="l"/>
            <a:endParaRPr kumimoji="1" lang="en-US" altLang="ja-JP" sz="1200" b="0" dirty="0" smtClean="0">
              <a:latin typeface="メイリオ"/>
              <a:ea typeface="メイリオ"/>
              <a:cs typeface="メイリオ"/>
            </a:endParaRPr>
          </a:p>
          <a:p>
            <a:pPr algn="l"/>
            <a:endParaRPr lang="en-US" altLang="ja-JP" sz="1200" b="0" dirty="0">
              <a:latin typeface="メイリオ"/>
              <a:ea typeface="メイリオ"/>
              <a:cs typeface="メイリオ"/>
            </a:endParaRPr>
          </a:p>
          <a:p>
            <a:pPr algn="l"/>
            <a:endParaRPr kumimoji="1" lang="en-US" altLang="ja-JP" sz="1200" b="0" dirty="0" smtClean="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セミナー④</a:t>
            </a:r>
            <a:endParaRPr lang="en-US" altLang="ja-JP" sz="1000" b="0" dirty="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a:t>
            </a:r>
            <a:r>
              <a:rPr lang="en-US" altLang="ja-JP" sz="1000" b="0" dirty="0" smtClean="0">
                <a:latin typeface="メイリオ"/>
                <a:ea typeface="メイリオ"/>
                <a:cs typeface="メイリオ"/>
              </a:rPr>
              <a:t>DMO</a:t>
            </a:r>
            <a:r>
              <a:rPr lang="ja-JP" altLang="en-US" sz="1000" b="0" dirty="0" smtClean="0">
                <a:latin typeface="メイリオ"/>
                <a:ea typeface="メイリオ"/>
                <a:cs typeface="メイリオ"/>
              </a:rPr>
              <a:t>の地域観光コンセプトの立て方」</a:t>
            </a:r>
            <a:endParaRPr lang="en-US" altLang="ja-JP" sz="1000" b="0" dirty="0">
              <a:latin typeface="メイリオ"/>
              <a:ea typeface="メイリオ"/>
              <a:cs typeface="メイリオ"/>
            </a:endParaRPr>
          </a:p>
        </p:txBody>
      </p:sp>
      <p:sp>
        <p:nvSpPr>
          <p:cNvPr id="28" name="正方形/長方形 27"/>
          <p:cNvSpPr/>
          <p:nvPr/>
        </p:nvSpPr>
        <p:spPr bwMode="auto">
          <a:xfrm>
            <a:off x="2152650" y="142875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29" name="テキスト ボックス 28"/>
          <p:cNvSpPr txBox="1"/>
          <p:nvPr/>
        </p:nvSpPr>
        <p:spPr>
          <a:xfrm>
            <a:off x="2152650" y="3114675"/>
            <a:ext cx="1495425" cy="1477328"/>
          </a:xfrm>
          <a:prstGeom prst="rect">
            <a:avLst/>
          </a:prstGeom>
          <a:noFill/>
        </p:spPr>
        <p:txBody>
          <a:bodyPr wrap="square" rtlCol="0">
            <a:spAutoFit/>
          </a:bodyPr>
          <a:lstStyle/>
          <a:p>
            <a:pPr algn="l">
              <a:lnSpc>
                <a:spcPct val="100000"/>
              </a:lnSpc>
            </a:pPr>
            <a:r>
              <a:rPr lang="ja-JP" altLang="en-US" sz="1000" b="0" dirty="0" smtClean="0">
                <a:latin typeface="メイリオ"/>
                <a:ea typeface="メイリオ"/>
                <a:cs typeface="メイリオ"/>
              </a:rPr>
              <a:t>（終日実施）</a:t>
            </a:r>
            <a:endParaRPr lang="en-US" altLang="ja-JP" sz="1000" b="0" dirty="0" smtClean="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セミナー⑤</a:t>
            </a:r>
            <a:endParaRPr lang="en-US" altLang="ja-JP" sz="1000" b="0" dirty="0" smtClean="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「地域の魅力発信と編集の役割」</a:t>
            </a:r>
            <a:endParaRPr lang="en-US" altLang="ja-JP" sz="1000" b="0" dirty="0" smtClean="0">
              <a:latin typeface="メイリオ"/>
              <a:ea typeface="メイリオ"/>
              <a:cs typeface="メイリオ"/>
            </a:endParaRPr>
          </a:p>
          <a:p>
            <a:pPr algn="l">
              <a:lnSpc>
                <a:spcPct val="100000"/>
              </a:lnSpc>
            </a:pPr>
            <a:endParaRPr lang="en-US" altLang="ja-JP" sz="1000" b="0" dirty="0" smtClean="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ワークショップ②</a:t>
            </a:r>
            <a:endParaRPr lang="en-US" altLang="ja-JP" sz="1000" b="0" dirty="0" smtClean="0">
              <a:latin typeface="メイリオ"/>
              <a:ea typeface="メイリオ"/>
              <a:cs typeface="メイリオ"/>
            </a:endParaRPr>
          </a:p>
          <a:p>
            <a:pPr algn="l">
              <a:lnSpc>
                <a:spcPct val="100000"/>
              </a:lnSpc>
            </a:pPr>
            <a:r>
              <a:rPr lang="ja-JP" altLang="en-US" sz="1000" b="0" dirty="0" smtClean="0">
                <a:latin typeface="メイリオ"/>
                <a:ea typeface="メイリオ"/>
                <a:cs typeface="メイリオ"/>
              </a:rPr>
              <a:t>「地域情報収集の成果について発表」</a:t>
            </a:r>
            <a:endParaRPr lang="en-US" altLang="ja-JP" sz="800" b="0" dirty="0">
              <a:latin typeface="メイリオ"/>
              <a:ea typeface="メイリオ"/>
              <a:cs typeface="メイリオ"/>
            </a:endParaRPr>
          </a:p>
        </p:txBody>
      </p:sp>
      <p:sp>
        <p:nvSpPr>
          <p:cNvPr id="30" name="正方形/長方形 29"/>
          <p:cNvSpPr/>
          <p:nvPr/>
        </p:nvSpPr>
        <p:spPr bwMode="auto">
          <a:xfrm>
            <a:off x="2152650" y="3114675"/>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31" name="テキスト ボックス 30"/>
          <p:cNvSpPr txBox="1"/>
          <p:nvPr/>
        </p:nvSpPr>
        <p:spPr>
          <a:xfrm>
            <a:off x="2152650" y="4800600"/>
            <a:ext cx="1495425" cy="1146468"/>
          </a:xfrm>
          <a:prstGeom prst="rect">
            <a:avLst/>
          </a:prstGeom>
          <a:noFill/>
        </p:spPr>
        <p:txBody>
          <a:bodyPr wrap="square" rtlCol="0">
            <a:spAutoFit/>
          </a:bodyPr>
          <a:lstStyle/>
          <a:p>
            <a:pPr algn="l"/>
            <a:r>
              <a:rPr lang="ja-JP" altLang="en-US" sz="1000" b="0" dirty="0" smtClean="0">
                <a:latin typeface="メイリオ"/>
                <a:ea typeface="メイリオ"/>
                <a:cs typeface="メイリオ"/>
              </a:rPr>
              <a:t>（午前中まで）</a:t>
            </a:r>
            <a:endParaRPr lang="en-US" altLang="ja-JP" sz="1000" b="0" dirty="0" smtClean="0">
              <a:latin typeface="メイリオ"/>
              <a:ea typeface="メイリオ"/>
              <a:cs typeface="メイリオ"/>
            </a:endParaRPr>
          </a:p>
          <a:p>
            <a:pPr algn="l"/>
            <a:r>
              <a:rPr lang="ja-JP" altLang="en-US" sz="1000" b="0" dirty="0">
                <a:latin typeface="メイリオ"/>
                <a:ea typeface="メイリオ"/>
                <a:cs typeface="メイリオ"/>
              </a:rPr>
              <a:t>セミナー⑥</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「地域共創型ふるさと納税事業とは」</a:t>
            </a:r>
            <a:endParaRPr lang="en-US" altLang="ja-JP" sz="1000" b="0" dirty="0">
              <a:latin typeface="メイリオ"/>
              <a:ea typeface="メイリオ"/>
              <a:cs typeface="メイリオ"/>
            </a:endParaRPr>
          </a:p>
          <a:p>
            <a:pPr algn="l"/>
            <a:endParaRPr lang="en-US" altLang="ja-JP" sz="1000" b="0" dirty="0" smtClean="0">
              <a:latin typeface="メイリオ"/>
              <a:ea typeface="メイリオ"/>
              <a:cs typeface="メイリオ"/>
            </a:endParaRPr>
          </a:p>
        </p:txBody>
      </p:sp>
      <p:sp>
        <p:nvSpPr>
          <p:cNvPr id="32" name="正方形/長方形 31"/>
          <p:cNvSpPr/>
          <p:nvPr/>
        </p:nvSpPr>
        <p:spPr bwMode="auto">
          <a:xfrm>
            <a:off x="2152650" y="480060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33" name="テキスト ボックス 32"/>
          <p:cNvSpPr txBox="1"/>
          <p:nvPr/>
        </p:nvSpPr>
        <p:spPr>
          <a:xfrm>
            <a:off x="3662553" y="1428750"/>
            <a:ext cx="1495425" cy="1905137"/>
          </a:xfrm>
          <a:prstGeom prst="rect">
            <a:avLst/>
          </a:prstGeom>
          <a:noFill/>
        </p:spPr>
        <p:txBody>
          <a:bodyPr wrap="square" rtlCol="0">
            <a:spAutoFit/>
          </a:bodyPr>
          <a:lstStyle/>
          <a:p>
            <a:pPr algn="l"/>
            <a:r>
              <a:rPr kumimoji="1" lang="en-US" altLang="ja-JP" sz="1000" b="0" dirty="0" smtClean="0">
                <a:latin typeface="メイリオ"/>
                <a:ea typeface="メイリオ"/>
                <a:cs typeface="メイリオ"/>
              </a:rPr>
              <a:t>(</a:t>
            </a:r>
            <a:r>
              <a:rPr kumimoji="1" lang="ja-JP" altLang="en-US" sz="1000" b="0" dirty="0" smtClean="0">
                <a:latin typeface="メイリオ"/>
                <a:ea typeface="メイリオ"/>
                <a:cs typeface="メイリオ"/>
              </a:rPr>
              <a:t>午後開始</a:t>
            </a:r>
            <a:r>
              <a:rPr kumimoji="1" lang="en-US" altLang="ja-JP" sz="1000" b="0" dirty="0" smtClean="0">
                <a:latin typeface="メイリオ"/>
                <a:ea typeface="メイリオ"/>
                <a:cs typeface="メイリオ"/>
              </a:rPr>
              <a:t>)</a:t>
            </a:r>
          </a:p>
          <a:p>
            <a:pPr algn="l"/>
            <a:endParaRPr kumimoji="1" lang="en-US" altLang="ja-JP" sz="1200" b="0" dirty="0" smtClean="0">
              <a:latin typeface="メイリオ"/>
              <a:ea typeface="メイリオ"/>
              <a:cs typeface="メイリオ"/>
            </a:endParaRPr>
          </a:p>
          <a:p>
            <a:pPr algn="l"/>
            <a:endParaRPr lang="en-US" altLang="ja-JP" sz="1000" b="0" dirty="0" smtClean="0">
              <a:latin typeface="メイリオ"/>
              <a:ea typeface="メイリオ"/>
              <a:cs typeface="メイリオ"/>
            </a:endParaRPr>
          </a:p>
          <a:p>
            <a:pPr algn="l"/>
            <a:endParaRPr lang="en-US" altLang="ja-JP" sz="1000" b="0" dirty="0">
              <a:latin typeface="メイリオ"/>
              <a:ea typeface="メイリオ"/>
              <a:cs typeface="メイリオ"/>
            </a:endParaRPr>
          </a:p>
          <a:p>
            <a:pPr algn="l"/>
            <a:r>
              <a:rPr lang="ja-JP" altLang="en-US" sz="1000" b="0" dirty="0" smtClean="0">
                <a:latin typeface="メイリオ"/>
                <a:ea typeface="メイリオ"/>
                <a:cs typeface="メイリオ"/>
              </a:rPr>
              <a:t>セミナー⑦</a:t>
            </a:r>
            <a:endParaRPr lang="ja-JP" altLang="en-US" sz="1000" b="0" dirty="0">
              <a:latin typeface="メイリオ"/>
              <a:ea typeface="メイリオ"/>
              <a:cs typeface="メイリオ"/>
            </a:endParaRPr>
          </a:p>
          <a:p>
            <a:pPr algn="l"/>
            <a:r>
              <a:rPr lang="ja-JP" altLang="en-US" sz="1000" b="0" dirty="0" smtClean="0">
                <a:latin typeface="メイリオ"/>
                <a:ea typeface="メイリオ"/>
                <a:cs typeface="メイリオ"/>
              </a:rPr>
              <a:t>「地域の情報を全国に</a:t>
            </a:r>
            <a:r>
              <a:rPr lang="en-US" altLang="ja-JP" sz="1000" b="0" dirty="0" smtClean="0">
                <a:latin typeface="メイリオ"/>
                <a:ea typeface="メイリオ"/>
                <a:cs typeface="メイリオ"/>
              </a:rPr>
              <a:t>PR</a:t>
            </a:r>
            <a:r>
              <a:rPr lang="ja-JP" altLang="en-US" sz="1000" b="0" dirty="0" smtClean="0">
                <a:latin typeface="メイリオ"/>
                <a:ea typeface="メイリオ"/>
                <a:cs typeface="メイリオ"/>
              </a:rPr>
              <a:t>する方法」</a:t>
            </a:r>
            <a:endParaRPr lang="ja-JP" altLang="en-US" sz="1000" b="0" dirty="0">
              <a:latin typeface="メイリオ"/>
              <a:ea typeface="メイリオ"/>
              <a:cs typeface="メイリオ"/>
            </a:endParaRPr>
          </a:p>
          <a:p>
            <a:pPr algn="l"/>
            <a:endParaRPr kumimoji="1" lang="en-US" altLang="ja-JP" sz="1200" b="0" dirty="0" smtClean="0">
              <a:latin typeface="メイリオ"/>
              <a:ea typeface="メイリオ"/>
              <a:cs typeface="メイリオ"/>
            </a:endParaRPr>
          </a:p>
        </p:txBody>
      </p:sp>
      <p:sp>
        <p:nvSpPr>
          <p:cNvPr id="34" name="正方形/長方形 33"/>
          <p:cNvSpPr/>
          <p:nvPr/>
        </p:nvSpPr>
        <p:spPr bwMode="auto">
          <a:xfrm>
            <a:off x="3662553" y="142875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35" name="テキスト ボックス 34"/>
          <p:cNvSpPr txBox="1"/>
          <p:nvPr/>
        </p:nvSpPr>
        <p:spPr>
          <a:xfrm>
            <a:off x="3662553" y="3114675"/>
            <a:ext cx="1495425" cy="1592744"/>
          </a:xfrm>
          <a:prstGeom prst="rect">
            <a:avLst/>
          </a:prstGeom>
          <a:noFill/>
        </p:spPr>
        <p:txBody>
          <a:bodyPr wrap="square" rtlCol="0">
            <a:spAutoFit/>
          </a:bodyPr>
          <a:lstStyle/>
          <a:p>
            <a:pPr algn="l"/>
            <a:r>
              <a:rPr lang="ja-JP" altLang="en-US" sz="1000" b="0" dirty="0" smtClean="0">
                <a:latin typeface="メイリオ"/>
                <a:ea typeface="メイリオ"/>
                <a:cs typeface="メイリオ"/>
              </a:rPr>
              <a:t>（終日実施）</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セミナー⑧</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デジタルマーケティングの基礎知識</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＋質問会</a:t>
            </a:r>
            <a:endParaRPr lang="en-US" altLang="ja-JP" sz="1000" b="0" dirty="0" smtClean="0">
              <a:latin typeface="メイリオ"/>
              <a:ea typeface="メイリオ"/>
              <a:cs typeface="メイリオ"/>
            </a:endParaRPr>
          </a:p>
          <a:p>
            <a:pPr algn="l"/>
            <a:r>
              <a:rPr lang="en-US" altLang="ja-JP" sz="1000" b="0" dirty="0" smtClean="0">
                <a:latin typeface="メイリオ"/>
                <a:ea typeface="メイリオ"/>
                <a:cs typeface="メイリオ"/>
              </a:rPr>
              <a:t>(</a:t>
            </a:r>
            <a:r>
              <a:rPr lang="ja-JP" altLang="en-US" sz="1000" b="0" dirty="0" smtClean="0">
                <a:latin typeface="メイリオ"/>
                <a:ea typeface="メイリオ"/>
                <a:cs typeface="メイリオ"/>
              </a:rPr>
              <a:t>事前に集めた質問に</a:t>
            </a:r>
            <a:endParaRPr lang="en-US" altLang="ja-JP" sz="1000" b="0" dirty="0" smtClean="0">
              <a:latin typeface="メイリオ"/>
              <a:ea typeface="メイリオ"/>
              <a:cs typeface="メイリオ"/>
            </a:endParaRPr>
          </a:p>
          <a:p>
            <a:pPr algn="l"/>
            <a:r>
              <a:rPr lang="ja-JP" altLang="en-US" sz="1000" b="0" dirty="0">
                <a:latin typeface="メイリオ"/>
                <a:ea typeface="メイリオ"/>
                <a:cs typeface="メイリオ"/>
              </a:rPr>
              <a:t>　</a:t>
            </a:r>
            <a:r>
              <a:rPr kumimoji="1" lang="ja-JP" altLang="en-US" sz="1000" b="0" dirty="0" smtClean="0">
                <a:latin typeface="メイリオ"/>
                <a:ea typeface="メイリオ"/>
                <a:cs typeface="メイリオ"/>
              </a:rPr>
              <a:t>応える場）</a:t>
            </a:r>
            <a:endParaRPr kumimoji="1" lang="en-US" altLang="ja-JP" sz="1200" b="0" dirty="0" smtClean="0">
              <a:latin typeface="メイリオ"/>
              <a:ea typeface="メイリオ"/>
              <a:cs typeface="メイリオ"/>
            </a:endParaRPr>
          </a:p>
        </p:txBody>
      </p:sp>
      <p:sp>
        <p:nvSpPr>
          <p:cNvPr id="36" name="正方形/長方形 35"/>
          <p:cNvSpPr/>
          <p:nvPr/>
        </p:nvSpPr>
        <p:spPr bwMode="auto">
          <a:xfrm>
            <a:off x="3662553" y="3114675"/>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37" name="テキスト ボックス 36"/>
          <p:cNvSpPr txBox="1"/>
          <p:nvPr/>
        </p:nvSpPr>
        <p:spPr>
          <a:xfrm>
            <a:off x="3662553" y="4800600"/>
            <a:ext cx="1495425" cy="1592744"/>
          </a:xfrm>
          <a:prstGeom prst="rect">
            <a:avLst/>
          </a:prstGeom>
          <a:noFill/>
        </p:spPr>
        <p:txBody>
          <a:bodyPr wrap="square" rtlCol="0">
            <a:spAutoFit/>
          </a:bodyPr>
          <a:lstStyle/>
          <a:p>
            <a:pPr algn="l"/>
            <a:r>
              <a:rPr lang="ja-JP" altLang="en-US" sz="1000" b="0" dirty="0" smtClean="0">
                <a:latin typeface="メイリオ"/>
                <a:ea typeface="メイリオ"/>
                <a:cs typeface="メイリオ"/>
              </a:rPr>
              <a:t>（午前中まで）</a:t>
            </a:r>
            <a:r>
              <a:rPr lang="en-US" altLang="ja-JP" sz="1000" b="0" dirty="0" smtClean="0">
                <a:latin typeface="メイリオ"/>
                <a:ea typeface="メイリオ"/>
                <a:cs typeface="メイリオ"/>
              </a:rPr>
              <a:t/>
            </a:r>
            <a:br>
              <a:rPr lang="en-US" altLang="ja-JP" sz="1000" b="0" dirty="0" smtClean="0">
                <a:latin typeface="メイリオ"/>
                <a:ea typeface="メイリオ"/>
                <a:cs typeface="メイリオ"/>
              </a:rPr>
            </a:br>
            <a:r>
              <a:rPr lang="ja-JP" altLang="en-US" sz="1000" b="0" dirty="0" smtClean="0">
                <a:latin typeface="メイリオ"/>
                <a:ea typeface="メイリオ"/>
                <a:cs typeface="メイリオ"/>
              </a:rPr>
              <a:t>セミナー⑨</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地域の</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マーケティング戦略</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の立て方</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＋個別相談会</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　</a:t>
            </a:r>
            <a:r>
              <a:rPr lang="en-US" altLang="ja-JP" sz="1000" b="0" dirty="0" smtClean="0">
                <a:latin typeface="メイリオ"/>
                <a:ea typeface="メイリオ"/>
                <a:cs typeface="メイリオ"/>
              </a:rPr>
              <a:t>1h×6</a:t>
            </a:r>
            <a:r>
              <a:rPr lang="ja-JP" altLang="en-US" sz="1000" b="0" dirty="0" smtClean="0">
                <a:latin typeface="メイリオ"/>
                <a:ea typeface="メイリオ"/>
                <a:cs typeface="メイリオ"/>
              </a:rPr>
              <a:t>地域</a:t>
            </a:r>
            <a:endParaRPr lang="en-US" altLang="ja-JP" sz="1000" b="0" dirty="0">
              <a:latin typeface="メイリオ"/>
              <a:ea typeface="メイリオ"/>
              <a:cs typeface="メイリオ"/>
            </a:endParaRPr>
          </a:p>
        </p:txBody>
      </p:sp>
      <p:sp>
        <p:nvSpPr>
          <p:cNvPr id="38" name="正方形/長方形 37"/>
          <p:cNvSpPr/>
          <p:nvPr/>
        </p:nvSpPr>
        <p:spPr bwMode="auto">
          <a:xfrm>
            <a:off x="3662553" y="480060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39" name="テキスト ボックス 38"/>
          <p:cNvSpPr txBox="1"/>
          <p:nvPr/>
        </p:nvSpPr>
        <p:spPr>
          <a:xfrm>
            <a:off x="5172456" y="1423496"/>
            <a:ext cx="1495425" cy="3631763"/>
          </a:xfrm>
          <a:prstGeom prst="rect">
            <a:avLst/>
          </a:prstGeom>
          <a:noFill/>
        </p:spPr>
        <p:txBody>
          <a:bodyPr wrap="square" rtlCol="0">
            <a:spAutoFit/>
          </a:bodyPr>
          <a:lstStyle/>
          <a:p>
            <a:pPr algn="l"/>
            <a:r>
              <a:rPr kumimoji="1" lang="en-US" altLang="ja-JP" sz="1000" b="0" dirty="0" smtClean="0">
                <a:latin typeface="メイリオ"/>
                <a:ea typeface="メイリオ"/>
                <a:cs typeface="メイリオ"/>
              </a:rPr>
              <a:t>(</a:t>
            </a:r>
            <a:r>
              <a:rPr kumimoji="1" lang="ja-JP" altLang="en-US" sz="1000" b="0" dirty="0" smtClean="0">
                <a:latin typeface="メイリオ"/>
                <a:ea typeface="メイリオ"/>
                <a:cs typeface="メイリオ"/>
              </a:rPr>
              <a:t>午後開始</a:t>
            </a:r>
            <a:r>
              <a:rPr kumimoji="1" lang="en-US" altLang="ja-JP" sz="1000" b="0" dirty="0" smtClean="0">
                <a:latin typeface="メイリオ"/>
                <a:ea typeface="メイリオ"/>
                <a:cs typeface="メイリオ"/>
              </a:rPr>
              <a:t>)</a:t>
            </a:r>
          </a:p>
          <a:p>
            <a:pPr algn="l"/>
            <a:endParaRPr kumimoji="1" lang="en-US" altLang="ja-JP" sz="1000" b="0" dirty="0" smtClean="0">
              <a:latin typeface="メイリオ"/>
              <a:ea typeface="メイリオ"/>
              <a:cs typeface="メイリオ"/>
            </a:endParaRPr>
          </a:p>
          <a:p>
            <a:pPr algn="l"/>
            <a:r>
              <a:rPr lang="en-US" altLang="ja-JP" sz="1000" b="0" dirty="0" smtClean="0">
                <a:latin typeface="メイリオ"/>
                <a:ea typeface="メイリオ"/>
                <a:cs typeface="メイリオ"/>
              </a:rPr>
              <a:t>[</a:t>
            </a:r>
            <a:r>
              <a:rPr lang="ja-JP" altLang="en-US" sz="1000" b="0" dirty="0" smtClean="0">
                <a:latin typeface="メイリオ"/>
                <a:ea typeface="メイリオ"/>
                <a:cs typeface="メイリオ"/>
              </a:rPr>
              <a:t>ワークショップ</a:t>
            </a:r>
            <a:r>
              <a:rPr lang="en-US" altLang="ja-JP" sz="1000" b="0" dirty="0" smtClean="0">
                <a:latin typeface="メイリオ"/>
                <a:ea typeface="メイリオ"/>
                <a:cs typeface="メイリオ"/>
              </a:rPr>
              <a:t>]</a:t>
            </a:r>
          </a:p>
          <a:p>
            <a:pPr algn="l"/>
            <a:r>
              <a:rPr lang="ja-JP" altLang="en-US" sz="1000" b="0" dirty="0" smtClean="0">
                <a:latin typeface="メイリオ"/>
                <a:ea typeface="メイリオ"/>
                <a:cs typeface="メイリオ"/>
              </a:rPr>
              <a:t>各担当地域の</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マーケティング戦略</a:t>
            </a:r>
            <a:endParaRPr lang="en-US" altLang="ja-JP" sz="1000" b="0" dirty="0" smtClean="0">
              <a:latin typeface="メイリオ"/>
              <a:ea typeface="メイリオ"/>
              <a:cs typeface="メイリオ"/>
            </a:endParaRPr>
          </a:p>
          <a:p>
            <a:pPr algn="l"/>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個別策定</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ワークショップ</a:t>
            </a:r>
            <a:endParaRPr lang="en-US" altLang="ja-JP" sz="1000" b="0" dirty="0">
              <a:latin typeface="メイリオ"/>
              <a:ea typeface="メイリオ"/>
              <a:cs typeface="メイリオ"/>
            </a:endParaRPr>
          </a:p>
          <a:p>
            <a:pPr algn="l"/>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アドバイザーに</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相談しながら</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個々の地域の</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戦略を仕上げる作業</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を実施</a:t>
            </a:r>
            <a:endParaRPr lang="en-US" altLang="ja-JP" sz="1000" b="0" dirty="0" smtClean="0">
              <a:latin typeface="メイリオ"/>
              <a:ea typeface="メイリオ"/>
              <a:cs typeface="メイリオ"/>
            </a:endParaRPr>
          </a:p>
          <a:p>
            <a:pPr algn="l"/>
            <a:endParaRPr lang="en-US" altLang="ja-JP" sz="1000" b="0" dirty="0">
              <a:latin typeface="メイリオ"/>
              <a:ea typeface="メイリオ"/>
              <a:cs typeface="メイリオ"/>
            </a:endParaRPr>
          </a:p>
          <a:p>
            <a:pPr algn="l"/>
            <a:endParaRPr lang="en-US" altLang="ja-JP" sz="1000" b="0" dirty="0" smtClean="0">
              <a:latin typeface="メイリオ"/>
              <a:ea typeface="メイリオ"/>
              <a:cs typeface="メイリオ"/>
            </a:endParaRPr>
          </a:p>
        </p:txBody>
      </p:sp>
      <p:sp>
        <p:nvSpPr>
          <p:cNvPr id="40" name="正方形/長方形 39"/>
          <p:cNvSpPr/>
          <p:nvPr/>
        </p:nvSpPr>
        <p:spPr bwMode="auto">
          <a:xfrm>
            <a:off x="5172456" y="1423497"/>
            <a:ext cx="1424178" cy="3314700"/>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45" name="テキスト ボックス 44"/>
          <p:cNvSpPr txBox="1"/>
          <p:nvPr/>
        </p:nvSpPr>
        <p:spPr>
          <a:xfrm>
            <a:off x="6682359" y="1428750"/>
            <a:ext cx="1495425" cy="1623521"/>
          </a:xfrm>
          <a:prstGeom prst="rect">
            <a:avLst/>
          </a:prstGeom>
          <a:noFill/>
        </p:spPr>
        <p:txBody>
          <a:bodyPr wrap="square" rtlCol="0">
            <a:spAutoFit/>
          </a:bodyPr>
          <a:lstStyle/>
          <a:p>
            <a:pPr algn="l"/>
            <a:r>
              <a:rPr kumimoji="1" lang="en-US" altLang="ja-JP" sz="1000" b="0" dirty="0" smtClean="0">
                <a:latin typeface="メイリオ"/>
                <a:ea typeface="メイリオ"/>
                <a:cs typeface="メイリオ"/>
              </a:rPr>
              <a:t>(</a:t>
            </a:r>
            <a:r>
              <a:rPr kumimoji="1" lang="ja-JP" altLang="en-US" sz="1000" b="0" dirty="0" smtClean="0">
                <a:latin typeface="メイリオ"/>
                <a:ea typeface="メイリオ"/>
                <a:cs typeface="メイリオ"/>
              </a:rPr>
              <a:t>午後開始</a:t>
            </a:r>
            <a:r>
              <a:rPr kumimoji="1" lang="en-US" altLang="ja-JP" sz="1000" b="0" dirty="0" smtClean="0">
                <a:latin typeface="メイリオ"/>
                <a:ea typeface="メイリオ"/>
                <a:cs typeface="メイリオ"/>
              </a:rPr>
              <a:t>)</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中間レポート</a:t>
            </a:r>
            <a:endParaRPr lang="en-US" altLang="ja-JP" sz="1000" b="0" dirty="0" smtClean="0">
              <a:latin typeface="メイリオ"/>
              <a:ea typeface="メイリオ"/>
              <a:cs typeface="メイリオ"/>
            </a:endParaRPr>
          </a:p>
          <a:p>
            <a:pPr algn="l"/>
            <a:r>
              <a:rPr kumimoji="1" lang="ja-JP" altLang="en-US" sz="1000" b="0" dirty="0" smtClean="0">
                <a:latin typeface="メイリオ"/>
                <a:ea typeface="メイリオ"/>
                <a:cs typeface="メイリオ"/>
              </a:rPr>
              <a:t>＋発表会</a:t>
            </a:r>
            <a:endParaRPr kumimoji="1"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・各地の戦略企画</a:t>
            </a:r>
            <a:endParaRPr lang="en-US" altLang="ja-JP" sz="1000" b="0" dirty="0" smtClean="0">
              <a:latin typeface="メイリオ"/>
              <a:ea typeface="メイリオ"/>
              <a:cs typeface="メイリオ"/>
            </a:endParaRPr>
          </a:p>
          <a:p>
            <a:pPr algn="l"/>
            <a:r>
              <a:rPr lang="ja-JP" altLang="en-US" sz="1000" b="0" dirty="0">
                <a:latin typeface="メイリオ"/>
                <a:ea typeface="メイリオ"/>
                <a:cs typeface="メイリオ"/>
              </a:rPr>
              <a:t>　</a:t>
            </a:r>
            <a:r>
              <a:rPr lang="ja-JP" altLang="en-US" sz="1000" b="0" dirty="0" smtClean="0">
                <a:latin typeface="メイリオ"/>
                <a:ea typeface="メイリオ"/>
                <a:cs typeface="メイリオ"/>
              </a:rPr>
              <a:t>へのアドバイス</a:t>
            </a:r>
            <a:endParaRPr lang="en-US" altLang="ja-JP" sz="1000" b="0" dirty="0" smtClean="0">
              <a:latin typeface="メイリオ"/>
              <a:ea typeface="メイリオ"/>
              <a:cs typeface="メイリオ"/>
            </a:endParaRPr>
          </a:p>
          <a:p>
            <a:pPr algn="l"/>
            <a:r>
              <a:rPr lang="ja-JP" altLang="en-US" sz="1000" b="0" dirty="0">
                <a:latin typeface="メイリオ"/>
                <a:ea typeface="メイリオ"/>
                <a:cs typeface="メイリオ"/>
              </a:rPr>
              <a:t>　</a:t>
            </a:r>
            <a:r>
              <a:rPr lang="ja-JP" altLang="en-US" sz="1000" b="0" dirty="0" smtClean="0">
                <a:latin typeface="メイリオ"/>
                <a:ea typeface="メイリオ"/>
                <a:cs typeface="メイリオ"/>
              </a:rPr>
              <a:t>議論を実施</a:t>
            </a:r>
            <a:endParaRPr lang="en-US" altLang="ja-JP" sz="1000" b="0" dirty="0" smtClean="0">
              <a:latin typeface="メイリオ"/>
              <a:ea typeface="メイリオ"/>
              <a:cs typeface="メイリオ"/>
            </a:endParaRPr>
          </a:p>
          <a:p>
            <a:pPr algn="l"/>
            <a:r>
              <a:rPr lang="en-US" altLang="ja-JP" sz="1000" b="0" dirty="0" smtClean="0">
                <a:latin typeface="メイリオ"/>
                <a:ea typeface="メイリオ"/>
                <a:cs typeface="メイリオ"/>
              </a:rPr>
              <a:t>[</a:t>
            </a:r>
            <a:r>
              <a:rPr lang="ja-JP" altLang="en-US" sz="1000" b="0" dirty="0" smtClean="0">
                <a:latin typeface="メイリオ"/>
                <a:ea typeface="メイリオ"/>
                <a:cs typeface="メイリオ"/>
              </a:rPr>
              <a:t>地域</a:t>
            </a:r>
            <a:r>
              <a:rPr lang="en-US" altLang="ja-JP" sz="1000" b="0" dirty="0">
                <a:latin typeface="メイリオ"/>
                <a:ea typeface="メイリオ"/>
                <a:cs typeface="メイリオ"/>
              </a:rPr>
              <a:t>3</a:t>
            </a:r>
            <a:r>
              <a:rPr lang="ja-JP" altLang="en-US" sz="1000" b="0" dirty="0" smtClean="0">
                <a:latin typeface="メイリオ"/>
                <a:ea typeface="メイリオ"/>
                <a:cs typeface="メイリオ"/>
              </a:rPr>
              <a:t>件</a:t>
            </a:r>
            <a:r>
              <a:rPr lang="en-US" altLang="ja-JP" sz="1000" b="0" dirty="0" smtClean="0">
                <a:latin typeface="メイリオ"/>
                <a:ea typeface="メイリオ"/>
                <a:cs typeface="メイリオ"/>
              </a:rPr>
              <a:t>]</a:t>
            </a:r>
          </a:p>
        </p:txBody>
      </p:sp>
      <p:sp>
        <p:nvSpPr>
          <p:cNvPr id="46" name="正方形/長方形 45"/>
          <p:cNvSpPr/>
          <p:nvPr/>
        </p:nvSpPr>
        <p:spPr bwMode="auto">
          <a:xfrm>
            <a:off x="6682359" y="142875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47" name="テキスト ボックス 46"/>
          <p:cNvSpPr txBox="1"/>
          <p:nvPr/>
        </p:nvSpPr>
        <p:spPr>
          <a:xfrm>
            <a:off x="6682359" y="3114675"/>
            <a:ext cx="1495425" cy="1623521"/>
          </a:xfrm>
          <a:prstGeom prst="rect">
            <a:avLst/>
          </a:prstGeom>
          <a:noFill/>
        </p:spPr>
        <p:txBody>
          <a:bodyPr wrap="square" rtlCol="0">
            <a:spAutoFit/>
          </a:bodyPr>
          <a:lstStyle/>
          <a:p>
            <a:pPr algn="l"/>
            <a:r>
              <a:rPr lang="ja-JP" altLang="en-US" sz="1000" b="0" dirty="0" smtClean="0">
                <a:latin typeface="メイリオ"/>
                <a:ea typeface="メイリオ"/>
                <a:cs typeface="メイリオ"/>
              </a:rPr>
              <a:t>（終日実施）</a:t>
            </a:r>
            <a:endParaRPr lang="en-US" altLang="ja-JP" sz="1000" b="0" dirty="0" smtClean="0">
              <a:latin typeface="メイリオ"/>
              <a:ea typeface="メイリオ"/>
              <a:cs typeface="メイリオ"/>
            </a:endParaRPr>
          </a:p>
          <a:p>
            <a:pPr algn="l"/>
            <a:r>
              <a:rPr lang="ja-JP" altLang="en-US" sz="1000" b="0" dirty="0">
                <a:latin typeface="メイリオ"/>
                <a:ea typeface="メイリオ"/>
                <a:cs typeface="メイリオ"/>
              </a:rPr>
              <a:t>中間レポート</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＋発表会</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・各地の戦略企画</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　へのアドバイス</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　議論を実施</a:t>
            </a:r>
            <a:endParaRPr lang="en-US" altLang="ja-JP" sz="1000" b="0" dirty="0">
              <a:latin typeface="メイリオ"/>
              <a:ea typeface="メイリオ"/>
              <a:cs typeface="メイリオ"/>
            </a:endParaRPr>
          </a:p>
          <a:p>
            <a:pPr algn="l"/>
            <a:r>
              <a:rPr lang="en-US" altLang="ja-JP" sz="1000" b="0" dirty="0">
                <a:latin typeface="メイリオ"/>
                <a:ea typeface="メイリオ"/>
                <a:cs typeface="メイリオ"/>
              </a:rPr>
              <a:t>[</a:t>
            </a:r>
            <a:r>
              <a:rPr lang="ja-JP" altLang="en-US" sz="1000" b="0" dirty="0" smtClean="0">
                <a:latin typeface="メイリオ"/>
                <a:ea typeface="メイリオ"/>
                <a:cs typeface="メイリオ"/>
              </a:rPr>
              <a:t>地域</a:t>
            </a:r>
            <a:r>
              <a:rPr lang="en-US" altLang="ja-JP" sz="1000" b="0" dirty="0">
                <a:latin typeface="メイリオ"/>
                <a:ea typeface="メイリオ"/>
                <a:cs typeface="メイリオ"/>
              </a:rPr>
              <a:t>6</a:t>
            </a:r>
            <a:r>
              <a:rPr lang="ja-JP" altLang="en-US" sz="1000" b="0" dirty="0" smtClean="0">
                <a:latin typeface="メイリオ"/>
                <a:ea typeface="メイリオ"/>
                <a:cs typeface="メイリオ"/>
              </a:rPr>
              <a:t>件</a:t>
            </a:r>
            <a:r>
              <a:rPr lang="en-US" altLang="ja-JP" sz="1000" b="0" dirty="0">
                <a:latin typeface="メイリオ"/>
                <a:ea typeface="メイリオ"/>
                <a:cs typeface="メイリオ"/>
              </a:rPr>
              <a:t>]</a:t>
            </a:r>
          </a:p>
        </p:txBody>
      </p:sp>
      <p:sp>
        <p:nvSpPr>
          <p:cNvPr id="48" name="正方形/長方形 47"/>
          <p:cNvSpPr/>
          <p:nvPr/>
        </p:nvSpPr>
        <p:spPr bwMode="auto">
          <a:xfrm>
            <a:off x="6682359" y="3114675"/>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49" name="テキスト ボックス 48"/>
          <p:cNvSpPr txBox="1"/>
          <p:nvPr/>
        </p:nvSpPr>
        <p:spPr>
          <a:xfrm>
            <a:off x="6682359" y="4800600"/>
            <a:ext cx="1495425" cy="1623521"/>
          </a:xfrm>
          <a:prstGeom prst="rect">
            <a:avLst/>
          </a:prstGeom>
          <a:noFill/>
        </p:spPr>
        <p:txBody>
          <a:bodyPr wrap="square" rtlCol="0">
            <a:spAutoFit/>
          </a:bodyPr>
          <a:lstStyle/>
          <a:p>
            <a:pPr algn="l"/>
            <a:r>
              <a:rPr lang="ja-JP" altLang="en-US" sz="1000" b="0" dirty="0" smtClean="0">
                <a:latin typeface="メイリオ"/>
                <a:ea typeface="メイリオ"/>
                <a:cs typeface="メイリオ"/>
              </a:rPr>
              <a:t>（午前中まで）</a:t>
            </a:r>
            <a:endParaRPr lang="en-US" altLang="ja-JP" sz="1000" b="0" dirty="0" smtClean="0">
              <a:latin typeface="メイリオ"/>
              <a:ea typeface="メイリオ"/>
              <a:cs typeface="メイリオ"/>
            </a:endParaRPr>
          </a:p>
          <a:p>
            <a:pPr algn="l"/>
            <a:r>
              <a:rPr lang="ja-JP" altLang="en-US" sz="1000" b="0" dirty="0">
                <a:latin typeface="メイリオ"/>
                <a:ea typeface="メイリオ"/>
                <a:cs typeface="メイリオ"/>
              </a:rPr>
              <a:t>中間レポート</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＋発表会</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・各地の戦略企画</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　へのアドバイス</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　議論を実施</a:t>
            </a:r>
            <a:endParaRPr lang="en-US" altLang="ja-JP" sz="1000" b="0" dirty="0">
              <a:latin typeface="メイリオ"/>
              <a:ea typeface="メイリオ"/>
              <a:cs typeface="メイリオ"/>
            </a:endParaRPr>
          </a:p>
          <a:p>
            <a:pPr algn="l"/>
            <a:r>
              <a:rPr lang="en-US" altLang="ja-JP" sz="1000" b="0" dirty="0">
                <a:latin typeface="メイリオ"/>
                <a:ea typeface="メイリオ"/>
                <a:cs typeface="メイリオ"/>
              </a:rPr>
              <a:t>[</a:t>
            </a:r>
            <a:r>
              <a:rPr lang="ja-JP" altLang="en-US" sz="1000" b="0" dirty="0" smtClean="0">
                <a:latin typeface="メイリオ"/>
                <a:ea typeface="メイリオ"/>
                <a:cs typeface="メイリオ"/>
              </a:rPr>
              <a:t>地域</a:t>
            </a:r>
            <a:r>
              <a:rPr lang="en-US" altLang="ja-JP" sz="1000" b="0" dirty="0" smtClean="0">
                <a:latin typeface="メイリオ"/>
                <a:ea typeface="メイリオ"/>
                <a:cs typeface="メイリオ"/>
              </a:rPr>
              <a:t>3</a:t>
            </a:r>
            <a:r>
              <a:rPr lang="ja-JP" altLang="en-US" sz="1000" b="0" dirty="0" smtClean="0">
                <a:latin typeface="メイリオ"/>
                <a:ea typeface="メイリオ"/>
                <a:cs typeface="メイリオ"/>
              </a:rPr>
              <a:t>件</a:t>
            </a:r>
            <a:r>
              <a:rPr lang="en-US" altLang="ja-JP" sz="1000" b="0" dirty="0">
                <a:latin typeface="メイリオ"/>
                <a:ea typeface="メイリオ"/>
                <a:cs typeface="メイリオ"/>
              </a:rPr>
              <a:t>]</a:t>
            </a:r>
          </a:p>
        </p:txBody>
      </p:sp>
      <p:sp>
        <p:nvSpPr>
          <p:cNvPr id="50" name="正方形/長方形 49"/>
          <p:cNvSpPr/>
          <p:nvPr/>
        </p:nvSpPr>
        <p:spPr bwMode="auto">
          <a:xfrm>
            <a:off x="6682359" y="480060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51" name="テキスト ボックス 50"/>
          <p:cNvSpPr txBox="1"/>
          <p:nvPr/>
        </p:nvSpPr>
        <p:spPr>
          <a:xfrm>
            <a:off x="8166703" y="1428750"/>
            <a:ext cx="1495425" cy="2114425"/>
          </a:xfrm>
          <a:prstGeom prst="rect">
            <a:avLst/>
          </a:prstGeom>
          <a:noFill/>
        </p:spPr>
        <p:txBody>
          <a:bodyPr wrap="square" rtlCol="0">
            <a:spAutoFit/>
          </a:bodyPr>
          <a:lstStyle/>
          <a:p>
            <a:pPr algn="l"/>
            <a:r>
              <a:rPr kumimoji="1" lang="en-US" altLang="ja-JP" sz="1000" b="0" dirty="0" smtClean="0">
                <a:latin typeface="メイリオ"/>
                <a:ea typeface="メイリオ"/>
                <a:cs typeface="メイリオ"/>
              </a:rPr>
              <a:t>(</a:t>
            </a:r>
            <a:r>
              <a:rPr kumimoji="1" lang="ja-JP" altLang="en-US" sz="1000" b="0" dirty="0" smtClean="0">
                <a:latin typeface="メイリオ"/>
                <a:ea typeface="メイリオ"/>
                <a:cs typeface="メイリオ"/>
              </a:rPr>
              <a:t>午後開始</a:t>
            </a:r>
            <a:r>
              <a:rPr kumimoji="1" lang="en-US" altLang="ja-JP" sz="1000" b="0" dirty="0" smtClean="0">
                <a:latin typeface="メイリオ"/>
                <a:ea typeface="メイリオ"/>
                <a:cs typeface="メイリオ"/>
              </a:rPr>
              <a:t>)</a:t>
            </a:r>
          </a:p>
          <a:p>
            <a:pPr algn="l"/>
            <a:r>
              <a:rPr lang="ja-JP" altLang="en-US" sz="1000" b="0" dirty="0">
                <a:latin typeface="メイリオ"/>
                <a:ea typeface="メイリオ"/>
                <a:cs typeface="メイリオ"/>
              </a:rPr>
              <a:t>最終レポート</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＋発表会</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・各地の戦略企画</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　へのアドバイス</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　議論を実施</a:t>
            </a:r>
            <a:endParaRPr lang="en-US" altLang="ja-JP" sz="1000" b="0" dirty="0">
              <a:latin typeface="メイリオ"/>
              <a:ea typeface="メイリオ"/>
              <a:cs typeface="メイリオ"/>
            </a:endParaRPr>
          </a:p>
          <a:p>
            <a:pPr algn="l"/>
            <a:r>
              <a:rPr lang="en-US" altLang="ja-JP" sz="1000" b="0" dirty="0">
                <a:latin typeface="メイリオ"/>
                <a:ea typeface="メイリオ"/>
                <a:cs typeface="メイリオ"/>
              </a:rPr>
              <a:t>[</a:t>
            </a:r>
            <a:r>
              <a:rPr lang="ja-JP" altLang="en-US" sz="1000" b="0" dirty="0" smtClean="0">
                <a:latin typeface="メイリオ"/>
                <a:ea typeface="メイリオ"/>
                <a:cs typeface="メイリオ"/>
              </a:rPr>
              <a:t>地域</a:t>
            </a:r>
            <a:r>
              <a:rPr lang="en-US" altLang="ja-JP" sz="1000" b="0" dirty="0" smtClean="0">
                <a:latin typeface="メイリオ"/>
                <a:ea typeface="メイリオ"/>
                <a:cs typeface="メイリオ"/>
              </a:rPr>
              <a:t>6</a:t>
            </a:r>
            <a:r>
              <a:rPr lang="ja-JP" altLang="en-US" sz="1000" b="0" dirty="0" smtClean="0">
                <a:latin typeface="メイリオ"/>
                <a:ea typeface="メイリオ"/>
                <a:cs typeface="メイリオ"/>
              </a:rPr>
              <a:t>件</a:t>
            </a:r>
            <a:r>
              <a:rPr lang="en-US" altLang="ja-JP" sz="1000" b="0" dirty="0">
                <a:latin typeface="メイリオ"/>
                <a:ea typeface="メイリオ"/>
                <a:cs typeface="メイリオ"/>
              </a:rPr>
              <a:t>]</a:t>
            </a:r>
          </a:p>
          <a:p>
            <a:pPr algn="l"/>
            <a:endParaRPr kumimoji="1" lang="en-US" altLang="ja-JP" sz="1200" b="0" dirty="0" smtClean="0">
              <a:latin typeface="メイリオ"/>
              <a:ea typeface="メイリオ"/>
              <a:cs typeface="メイリオ"/>
            </a:endParaRPr>
          </a:p>
          <a:p>
            <a:pPr algn="l"/>
            <a:r>
              <a:rPr lang="ja-JP" altLang="en-US" sz="1000" b="0" dirty="0" smtClean="0">
                <a:latin typeface="メイリオ"/>
                <a:ea typeface="メイリオ"/>
                <a:cs typeface="メイリオ"/>
              </a:rPr>
              <a:t>・</a:t>
            </a:r>
            <a:endParaRPr kumimoji="1" lang="en-US" altLang="ja-JP" sz="1200" b="0" dirty="0" smtClean="0">
              <a:latin typeface="メイリオ"/>
              <a:ea typeface="メイリオ"/>
              <a:cs typeface="メイリオ"/>
            </a:endParaRPr>
          </a:p>
        </p:txBody>
      </p:sp>
      <p:sp>
        <p:nvSpPr>
          <p:cNvPr id="52" name="正方形/長方形 51"/>
          <p:cNvSpPr/>
          <p:nvPr/>
        </p:nvSpPr>
        <p:spPr bwMode="auto">
          <a:xfrm>
            <a:off x="8166703" y="142875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53" name="テキスト ボックス 52"/>
          <p:cNvSpPr txBox="1"/>
          <p:nvPr/>
        </p:nvSpPr>
        <p:spPr>
          <a:xfrm>
            <a:off x="8166703" y="3114675"/>
            <a:ext cx="1495425" cy="1623521"/>
          </a:xfrm>
          <a:prstGeom prst="rect">
            <a:avLst/>
          </a:prstGeom>
          <a:noFill/>
        </p:spPr>
        <p:txBody>
          <a:bodyPr wrap="square" rtlCol="0">
            <a:spAutoFit/>
          </a:bodyPr>
          <a:lstStyle/>
          <a:p>
            <a:pPr algn="l"/>
            <a:r>
              <a:rPr lang="ja-JP" altLang="en-US" sz="1000" b="0" dirty="0" smtClean="0">
                <a:latin typeface="メイリオ"/>
                <a:ea typeface="メイリオ"/>
                <a:cs typeface="メイリオ"/>
              </a:rPr>
              <a:t>（終日実施）</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最終レポート</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＋発表会</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・各地の戦略企画</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　へのアドバイス</a:t>
            </a:r>
            <a:endParaRPr lang="en-US" altLang="ja-JP" sz="1000" b="0" dirty="0">
              <a:latin typeface="メイリオ"/>
              <a:ea typeface="メイリオ"/>
              <a:cs typeface="メイリオ"/>
            </a:endParaRPr>
          </a:p>
          <a:p>
            <a:pPr algn="l"/>
            <a:r>
              <a:rPr lang="ja-JP" altLang="en-US" sz="1000" b="0" dirty="0">
                <a:latin typeface="メイリオ"/>
                <a:ea typeface="メイリオ"/>
                <a:cs typeface="メイリオ"/>
              </a:rPr>
              <a:t>　議論を実施</a:t>
            </a:r>
            <a:endParaRPr lang="en-US" altLang="ja-JP" sz="1000" b="0" dirty="0">
              <a:latin typeface="メイリオ"/>
              <a:ea typeface="メイリオ"/>
              <a:cs typeface="メイリオ"/>
            </a:endParaRPr>
          </a:p>
          <a:p>
            <a:pPr algn="l"/>
            <a:r>
              <a:rPr lang="en-US" altLang="ja-JP" sz="1000" b="0" dirty="0">
                <a:latin typeface="メイリオ"/>
                <a:ea typeface="メイリオ"/>
                <a:cs typeface="メイリオ"/>
              </a:rPr>
              <a:t>[</a:t>
            </a:r>
            <a:r>
              <a:rPr lang="ja-JP" altLang="en-US" sz="1000" b="0" dirty="0">
                <a:latin typeface="メイリオ"/>
                <a:ea typeface="メイリオ"/>
                <a:cs typeface="メイリオ"/>
              </a:rPr>
              <a:t>地域</a:t>
            </a:r>
            <a:r>
              <a:rPr lang="en-US" altLang="ja-JP" sz="1000" b="0" dirty="0">
                <a:latin typeface="メイリオ"/>
                <a:ea typeface="メイリオ"/>
                <a:cs typeface="メイリオ"/>
              </a:rPr>
              <a:t>6</a:t>
            </a:r>
            <a:r>
              <a:rPr lang="ja-JP" altLang="en-US" sz="1000" b="0" dirty="0">
                <a:latin typeface="メイリオ"/>
                <a:ea typeface="メイリオ"/>
                <a:cs typeface="メイリオ"/>
              </a:rPr>
              <a:t>件</a:t>
            </a:r>
            <a:r>
              <a:rPr lang="en-US" altLang="ja-JP" sz="1000" b="0" dirty="0">
                <a:latin typeface="メイリオ"/>
                <a:ea typeface="メイリオ"/>
                <a:cs typeface="メイリオ"/>
              </a:rPr>
              <a:t>]</a:t>
            </a:r>
          </a:p>
        </p:txBody>
      </p:sp>
      <p:sp>
        <p:nvSpPr>
          <p:cNvPr id="54" name="正方形/長方形 53"/>
          <p:cNvSpPr/>
          <p:nvPr/>
        </p:nvSpPr>
        <p:spPr bwMode="auto">
          <a:xfrm>
            <a:off x="8166703" y="3114675"/>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55" name="テキスト ボックス 54"/>
          <p:cNvSpPr txBox="1"/>
          <p:nvPr/>
        </p:nvSpPr>
        <p:spPr>
          <a:xfrm>
            <a:off x="8166703" y="4800600"/>
            <a:ext cx="1495425" cy="954107"/>
          </a:xfrm>
          <a:prstGeom prst="rect">
            <a:avLst/>
          </a:prstGeom>
          <a:noFill/>
        </p:spPr>
        <p:txBody>
          <a:bodyPr wrap="square" rtlCol="0">
            <a:spAutoFit/>
          </a:bodyPr>
          <a:lstStyle/>
          <a:p>
            <a:pPr algn="l"/>
            <a:r>
              <a:rPr lang="ja-JP" altLang="en-US" sz="1000" b="0" dirty="0" smtClean="0">
                <a:latin typeface="メイリオ"/>
                <a:ea typeface="メイリオ"/>
                <a:cs typeface="メイリオ"/>
              </a:rPr>
              <a:t>（午前中まで）</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最終レポート総評</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今後の予定</a:t>
            </a:r>
            <a:endParaRPr lang="en-US" altLang="ja-JP" sz="1000" b="0" dirty="0" smtClean="0">
              <a:latin typeface="メイリオ"/>
              <a:ea typeface="メイリオ"/>
              <a:cs typeface="メイリオ"/>
            </a:endParaRPr>
          </a:p>
          <a:p>
            <a:pPr algn="l"/>
            <a:endParaRPr lang="en-US" altLang="ja-JP" sz="1000" b="0" dirty="0">
              <a:latin typeface="メイリオ"/>
              <a:ea typeface="メイリオ"/>
              <a:cs typeface="メイリオ"/>
            </a:endParaRPr>
          </a:p>
        </p:txBody>
      </p:sp>
      <p:sp>
        <p:nvSpPr>
          <p:cNvPr id="56" name="正方形/長方形 55"/>
          <p:cNvSpPr/>
          <p:nvPr/>
        </p:nvSpPr>
        <p:spPr bwMode="auto">
          <a:xfrm>
            <a:off x="8166703" y="480060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57" name="テキスト ボックス 56"/>
          <p:cNvSpPr txBox="1"/>
          <p:nvPr/>
        </p:nvSpPr>
        <p:spPr>
          <a:xfrm>
            <a:off x="257176" y="588683"/>
            <a:ext cx="9834678" cy="361637"/>
          </a:xfrm>
          <a:prstGeom prst="rect">
            <a:avLst/>
          </a:prstGeom>
          <a:noFill/>
        </p:spPr>
        <p:txBody>
          <a:bodyPr wrap="square" rtlCol="0">
            <a:spAutoFit/>
          </a:bodyPr>
          <a:lstStyle/>
          <a:p>
            <a:pPr algn="l"/>
            <a:r>
              <a:rPr kumimoji="1" lang="ja-JP" altLang="en-US" sz="1400" b="0" dirty="0" smtClean="0">
                <a:latin typeface="メイリオ"/>
                <a:ea typeface="メイリオ"/>
                <a:cs typeface="メイリオ"/>
              </a:rPr>
              <a:t>現段階ではまだ詳細は未確定ですが、以下のような</a:t>
            </a:r>
            <a:r>
              <a:rPr kumimoji="1" lang="ja-JP" altLang="en-US" sz="1400" b="0" dirty="0" smtClean="0">
                <a:solidFill>
                  <a:srgbClr val="C00000"/>
                </a:solidFill>
                <a:latin typeface="メイリオ"/>
                <a:ea typeface="メイリオ"/>
                <a:cs typeface="メイリオ"/>
              </a:rPr>
              <a:t>２泊</a:t>
            </a:r>
            <a:r>
              <a:rPr kumimoji="1" lang="en-US" altLang="ja-JP" sz="1400" b="0" dirty="0" smtClean="0">
                <a:solidFill>
                  <a:srgbClr val="C00000"/>
                </a:solidFill>
                <a:latin typeface="メイリオ"/>
                <a:ea typeface="メイリオ"/>
                <a:cs typeface="メイリオ"/>
              </a:rPr>
              <a:t>3</a:t>
            </a:r>
            <a:r>
              <a:rPr kumimoji="1" lang="ja-JP" altLang="en-US" sz="1400" b="0" dirty="0" smtClean="0">
                <a:solidFill>
                  <a:srgbClr val="C00000"/>
                </a:solidFill>
                <a:latin typeface="メイリオ"/>
                <a:ea typeface="メイリオ"/>
                <a:cs typeface="メイリオ"/>
              </a:rPr>
              <a:t>日を６ヶ月間毎月実施</a:t>
            </a:r>
            <a:r>
              <a:rPr kumimoji="1" lang="ja-JP" altLang="en-US" sz="1400" b="0" dirty="0" smtClean="0">
                <a:latin typeface="メイリオ"/>
                <a:ea typeface="メイリオ"/>
                <a:cs typeface="メイリオ"/>
              </a:rPr>
              <a:t>するカリキュラムを想定しています。</a:t>
            </a:r>
          </a:p>
        </p:txBody>
      </p:sp>
      <p:sp>
        <p:nvSpPr>
          <p:cNvPr id="58" name="テキスト ボックス 57"/>
          <p:cNvSpPr txBox="1"/>
          <p:nvPr/>
        </p:nvSpPr>
        <p:spPr>
          <a:xfrm>
            <a:off x="5443728" y="6429375"/>
            <a:ext cx="4347178" cy="246221"/>
          </a:xfrm>
          <a:prstGeom prst="rect">
            <a:avLst/>
          </a:prstGeom>
          <a:noFill/>
        </p:spPr>
        <p:txBody>
          <a:bodyPr wrap="square" rtlCol="0">
            <a:spAutoFit/>
          </a:bodyPr>
          <a:lstStyle/>
          <a:p>
            <a:pPr algn="l"/>
            <a:r>
              <a:rPr kumimoji="1" lang="en-US" altLang="ja-JP" sz="800" b="0" dirty="0" smtClean="0">
                <a:latin typeface="メイリオ"/>
                <a:ea typeface="メイリオ"/>
                <a:cs typeface="メイリオ"/>
              </a:rPr>
              <a:t>※</a:t>
            </a:r>
            <a:r>
              <a:rPr kumimoji="1" lang="ja-JP" altLang="en-US" sz="800" b="0" dirty="0" smtClean="0">
                <a:latin typeface="メイリオ"/>
                <a:ea typeface="メイリオ"/>
                <a:cs typeface="メイリオ"/>
              </a:rPr>
              <a:t>セミナー、ワークショップのタイトル、内容、順序など詳細は現段階では未確定です。</a:t>
            </a:r>
          </a:p>
        </p:txBody>
      </p:sp>
      <p:sp>
        <p:nvSpPr>
          <p:cNvPr id="59" name="テキスト ボックス 58"/>
          <p:cNvSpPr txBox="1"/>
          <p:nvPr/>
        </p:nvSpPr>
        <p:spPr>
          <a:xfrm>
            <a:off x="5146897" y="4797466"/>
            <a:ext cx="1495425" cy="730969"/>
          </a:xfrm>
          <a:prstGeom prst="rect">
            <a:avLst/>
          </a:prstGeom>
          <a:noFill/>
        </p:spPr>
        <p:txBody>
          <a:bodyPr wrap="square" rtlCol="0">
            <a:spAutoFit/>
          </a:bodyPr>
          <a:lstStyle/>
          <a:p>
            <a:pPr algn="l"/>
            <a:r>
              <a:rPr lang="ja-JP" altLang="en-US" sz="1000" b="0" dirty="0" smtClean="0">
                <a:latin typeface="メイリオ"/>
                <a:ea typeface="メイリオ"/>
                <a:cs typeface="メイリオ"/>
              </a:rPr>
              <a:t>（午前中まで）</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個別相談会</a:t>
            </a:r>
            <a:endParaRPr lang="en-US" altLang="ja-JP" sz="1000" b="0" dirty="0" smtClean="0">
              <a:latin typeface="メイリオ"/>
              <a:ea typeface="メイリオ"/>
              <a:cs typeface="メイリオ"/>
            </a:endParaRPr>
          </a:p>
          <a:p>
            <a:pPr algn="l"/>
            <a:r>
              <a:rPr lang="en-US" altLang="ja-JP" sz="1000" b="0" dirty="0" smtClean="0">
                <a:latin typeface="メイリオ"/>
                <a:ea typeface="メイリオ"/>
                <a:cs typeface="メイリオ"/>
              </a:rPr>
              <a:t>1h×6</a:t>
            </a:r>
            <a:r>
              <a:rPr lang="ja-JP" altLang="en-US" sz="1000" b="0" dirty="0" smtClean="0">
                <a:latin typeface="メイリオ"/>
                <a:ea typeface="メイリオ"/>
                <a:cs typeface="メイリオ"/>
              </a:rPr>
              <a:t>地域</a:t>
            </a:r>
            <a:endParaRPr lang="en-US" altLang="ja-JP" sz="1000" b="0" dirty="0">
              <a:latin typeface="メイリオ"/>
              <a:ea typeface="メイリオ"/>
              <a:cs typeface="メイリオ"/>
            </a:endParaRPr>
          </a:p>
        </p:txBody>
      </p:sp>
      <p:sp>
        <p:nvSpPr>
          <p:cNvPr id="60" name="正方形/長方形 59"/>
          <p:cNvSpPr/>
          <p:nvPr/>
        </p:nvSpPr>
        <p:spPr bwMode="auto">
          <a:xfrm>
            <a:off x="5172456" y="4800600"/>
            <a:ext cx="1424178" cy="1628775"/>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Tree>
    <p:extLst>
      <p:ext uri="{BB962C8B-B14F-4D97-AF65-F5344CB8AC3E}">
        <p14:creationId xmlns:p14="http://schemas.microsoft.com/office/powerpoint/2010/main" val="203486927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本事業の実施概要　</a:t>
            </a:r>
            <a:r>
              <a:rPr lang="en-US" altLang="ja-JP" sz="1800" b="0" kern="0" dirty="0" smtClean="0">
                <a:latin typeface="メイリオ" pitchFamily="50" charset="-128"/>
                <a:ea typeface="メイリオ" pitchFamily="50" charset="-128"/>
                <a:cs typeface="メイリオ" pitchFamily="50" charset="-128"/>
              </a:rPr>
              <a:t>〜STEP.1〜</a:t>
            </a:r>
            <a:endParaRPr lang="ja-JP" altLang="en-US" sz="1800" b="0" kern="0" dirty="0">
              <a:latin typeface="メイリオ" pitchFamily="50" charset="-128"/>
              <a:ea typeface="メイリオ" pitchFamily="50" charset="-128"/>
              <a:cs typeface="メイリオ" pitchFamily="50" charset="-128"/>
            </a:endParaRPr>
          </a:p>
        </p:txBody>
      </p:sp>
      <p:sp>
        <p:nvSpPr>
          <p:cNvPr id="2" name="ホームベース 1"/>
          <p:cNvSpPr/>
          <p:nvPr/>
        </p:nvSpPr>
        <p:spPr bwMode="auto">
          <a:xfrm>
            <a:off x="205391" y="1150040"/>
            <a:ext cx="3124200" cy="1057275"/>
          </a:xfrm>
          <a:prstGeom prst="homePlate">
            <a:avLst>
              <a:gd name="adj" fmla="val 24658"/>
            </a:avLst>
          </a:prstGeom>
          <a:solidFill>
            <a:schemeClr val="bg1">
              <a:lumMod val="65000"/>
            </a:schemeClr>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人材の</a:t>
            </a:r>
            <a:endParaRPr kumimoji="1" lang="en-US" altLang="ja-JP" sz="20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発掘・採用支援</a:t>
            </a:r>
            <a:endParaRPr kumimoji="1" lang="en-US" altLang="ja-JP" sz="2000" b="0" dirty="0" smtClean="0">
              <a:solidFill>
                <a:srgbClr val="FFFFFF"/>
              </a:solidFill>
              <a:latin typeface="メイリオ"/>
              <a:ea typeface="メイリオ"/>
              <a:cs typeface="メイリオ"/>
            </a:endParaRPr>
          </a:p>
        </p:txBody>
      </p:sp>
      <p:sp>
        <p:nvSpPr>
          <p:cNvPr id="3" name="テキスト ボックス 2"/>
          <p:cNvSpPr txBox="1"/>
          <p:nvPr/>
        </p:nvSpPr>
        <p:spPr>
          <a:xfrm>
            <a:off x="823912" y="612085"/>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STEP.1</a:t>
            </a:r>
            <a:endParaRPr kumimoji="1" lang="ja-JP" altLang="en-US" sz="2400" b="0" dirty="0" smtClean="0">
              <a:latin typeface="メイリオ"/>
              <a:ea typeface="メイリオ"/>
              <a:cs typeface="メイリオ"/>
            </a:endParaRPr>
          </a:p>
        </p:txBody>
      </p:sp>
      <p:sp>
        <p:nvSpPr>
          <p:cNvPr id="8" name="ホームベース 7"/>
          <p:cNvSpPr/>
          <p:nvPr/>
        </p:nvSpPr>
        <p:spPr bwMode="auto">
          <a:xfrm>
            <a:off x="3405791" y="1150040"/>
            <a:ext cx="3124200" cy="1057275"/>
          </a:xfrm>
          <a:prstGeom prst="homePlate">
            <a:avLst>
              <a:gd name="adj" fmla="val 24658"/>
            </a:avLst>
          </a:prstGeom>
          <a:solidFill>
            <a:schemeClr val="bg1">
              <a:lumMod val="65000"/>
            </a:schemeClr>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学習機会の提供</a:t>
            </a:r>
          </a:p>
        </p:txBody>
      </p:sp>
      <p:sp>
        <p:nvSpPr>
          <p:cNvPr id="9" name="テキスト ボックス 8"/>
          <p:cNvSpPr txBox="1"/>
          <p:nvPr/>
        </p:nvSpPr>
        <p:spPr>
          <a:xfrm>
            <a:off x="4262437" y="612084"/>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STEP.2</a:t>
            </a:r>
            <a:endParaRPr kumimoji="1" lang="ja-JP" altLang="en-US" sz="2400" b="0" dirty="0" smtClean="0">
              <a:latin typeface="メイリオ"/>
              <a:ea typeface="メイリオ"/>
              <a:cs typeface="メイリオ"/>
            </a:endParaRPr>
          </a:p>
        </p:txBody>
      </p:sp>
      <p:sp>
        <p:nvSpPr>
          <p:cNvPr id="10" name="ホームベース 9"/>
          <p:cNvSpPr/>
          <p:nvPr/>
        </p:nvSpPr>
        <p:spPr bwMode="auto">
          <a:xfrm>
            <a:off x="6606191" y="1142999"/>
            <a:ext cx="3124200" cy="1064316"/>
          </a:xfrm>
          <a:prstGeom prst="homePlate">
            <a:avLst>
              <a:gd name="adj" fmla="val 24658"/>
            </a:avLst>
          </a:prstGeom>
          <a:solidFill>
            <a:srgbClr val="C00000"/>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2000" b="0" dirty="0" smtClean="0">
                <a:solidFill>
                  <a:srgbClr val="FFFFFF"/>
                </a:solidFill>
                <a:latin typeface="メイリオ"/>
                <a:ea typeface="メイリオ"/>
                <a:cs typeface="メイリオ"/>
              </a:rPr>
              <a:t>地域マーケター</a:t>
            </a:r>
            <a:endParaRPr lang="en-US" altLang="ja-JP" sz="20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2000" b="0" dirty="0" smtClean="0">
                <a:solidFill>
                  <a:srgbClr val="FFFFFF"/>
                </a:solidFill>
                <a:latin typeface="メイリオ"/>
                <a:ea typeface="メイリオ"/>
                <a:cs typeface="メイリオ"/>
              </a:rPr>
              <a:t>コミュニティの創出</a:t>
            </a:r>
            <a:endParaRPr lang="en-US" altLang="ja-JP" sz="2000" b="0" dirty="0" smtClean="0">
              <a:solidFill>
                <a:srgbClr val="FFFFFF"/>
              </a:solidFill>
              <a:latin typeface="メイリオ"/>
              <a:ea typeface="メイリオ"/>
              <a:cs typeface="メイリオ"/>
            </a:endParaRPr>
          </a:p>
        </p:txBody>
      </p:sp>
      <p:sp>
        <p:nvSpPr>
          <p:cNvPr id="11" name="テキスト ボックス 10"/>
          <p:cNvSpPr txBox="1"/>
          <p:nvPr/>
        </p:nvSpPr>
        <p:spPr>
          <a:xfrm>
            <a:off x="7472362" y="605044"/>
            <a:ext cx="2028825" cy="530915"/>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STEP.3</a:t>
            </a:r>
            <a:endParaRPr kumimoji="1" lang="ja-JP" altLang="en-US" sz="2400" b="0" dirty="0" smtClean="0">
              <a:latin typeface="メイリオ"/>
              <a:ea typeface="メイリオ"/>
              <a:cs typeface="メイリオ"/>
            </a:endParaRPr>
          </a:p>
        </p:txBody>
      </p:sp>
      <p:sp>
        <p:nvSpPr>
          <p:cNvPr id="4" name="角丸四角形吹き出し 3"/>
          <p:cNvSpPr/>
          <p:nvPr/>
        </p:nvSpPr>
        <p:spPr bwMode="auto">
          <a:xfrm>
            <a:off x="205391" y="2438400"/>
            <a:ext cx="9525000" cy="4219575"/>
          </a:xfrm>
          <a:prstGeom prst="wedgeRoundRectCallout">
            <a:avLst>
              <a:gd name="adj1" fmla="val 32387"/>
              <a:gd name="adj2" fmla="val -59221"/>
              <a:gd name="adj3" fmla="val 16667"/>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ln>
            <a:noFill/>
          </a:ln>
          <a:effectLst/>
          <a:extLst/>
        </p:spPr>
        <p:txBody>
          <a:bodyPr vert="horz" wrap="square" lIns="91440" tIns="45720" rIns="91440" bIns="45720" numCol="1" rtlCol="0" anchor="t" anchorCtr="0" compatLnSpc="1">
            <a:prstTxWarp prst="textNoShape">
              <a:avLst/>
            </a:prstTxWarp>
            <a:noAutofit/>
          </a:bodyPr>
          <a:lstStyle/>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ja-JP" altLang="en-US" sz="2400" u="sng" dirty="0" smtClean="0">
                <a:solidFill>
                  <a:srgbClr val="C00000"/>
                </a:solidFill>
                <a:latin typeface="メイリオ"/>
                <a:ea typeface="メイリオ"/>
                <a:cs typeface="メイリオ"/>
              </a:rPr>
              <a:t>ポイント③　継続的なつながりを維持するコミュニティ形成</a:t>
            </a:r>
            <a:endParaRPr lang="en-US" altLang="ja-JP" sz="2400" u="sng"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30000"/>
              </a:lnSpc>
              <a:spcBef>
                <a:spcPts val="0"/>
              </a:spcBef>
              <a:spcAft>
                <a:spcPct val="0"/>
              </a:spcAft>
              <a:buClr>
                <a:schemeClr val="tx1"/>
              </a:buClr>
              <a:buSzTx/>
              <a:buFont typeface="Arial" charset="0"/>
              <a:buNone/>
              <a:tabLst/>
            </a:pPr>
            <a:r>
              <a:rPr kumimoji="1" lang="ja-JP" altLang="en-US" sz="1800" b="0" dirty="0" smtClean="0">
                <a:latin typeface="メイリオ"/>
                <a:ea typeface="メイリオ"/>
                <a:cs typeface="メイリオ"/>
              </a:rPr>
              <a:t>・本事業を継続していくことで、日本各地から同じ志</a:t>
            </a:r>
            <a:r>
              <a:rPr lang="ja-JP" altLang="en-US" sz="1800" b="0" dirty="0" smtClean="0">
                <a:latin typeface="メイリオ"/>
                <a:ea typeface="メイリオ"/>
                <a:cs typeface="メイリオ"/>
              </a:rPr>
              <a:t>をもって地域に貢献する</a:t>
            </a:r>
            <a:endParaRPr lang="en-US" altLang="ja-JP" sz="1800" b="0" dirty="0" smtClean="0">
              <a:latin typeface="メイリオ"/>
              <a:ea typeface="メイリオ"/>
              <a:cs typeface="メイリオ"/>
            </a:endParaRPr>
          </a:p>
          <a:p>
            <a:pPr marL="269875" marR="0" indent="-269875" algn="l" defTabSz="914400" rtl="0" eaLnBrk="1" fontAlgn="base" latinLnBrk="0" hangingPunct="1">
              <a:lnSpc>
                <a:spcPct val="130000"/>
              </a:lnSpc>
              <a:spcBef>
                <a:spcPts val="0"/>
              </a:spcBef>
              <a:spcAft>
                <a:spcPct val="0"/>
              </a:spcAft>
              <a:buClr>
                <a:schemeClr val="tx1"/>
              </a:buClr>
              <a:buSzTx/>
              <a:buFont typeface="Arial" charset="0"/>
              <a:buNone/>
              <a:tabLst/>
            </a:pPr>
            <a:r>
              <a:rPr lang="ja-JP" altLang="en-US" sz="1800" b="0" dirty="0">
                <a:latin typeface="メイリオ"/>
                <a:ea typeface="メイリオ"/>
                <a:cs typeface="メイリオ"/>
              </a:rPr>
              <a:t>　</a:t>
            </a:r>
            <a:r>
              <a:rPr lang="ja-JP" altLang="en-US" sz="1800" b="0" dirty="0" smtClean="0">
                <a:latin typeface="メイリオ"/>
                <a:ea typeface="メイリオ"/>
                <a:cs typeface="メイリオ"/>
              </a:rPr>
              <a:t>「</a:t>
            </a:r>
            <a:r>
              <a:rPr lang="ja-JP" altLang="en-US" sz="1800" b="0" dirty="0" smtClean="0">
                <a:solidFill>
                  <a:srgbClr val="C00000"/>
                </a:solidFill>
                <a:latin typeface="メイリオ"/>
                <a:ea typeface="メイリオ"/>
                <a:cs typeface="メイリオ"/>
              </a:rPr>
              <a:t>地域マーケター</a:t>
            </a:r>
            <a:r>
              <a:rPr lang="ja-JP" altLang="en-US" sz="1800" b="0" dirty="0" smtClean="0">
                <a:latin typeface="メイリオ"/>
                <a:ea typeface="メイリオ"/>
                <a:cs typeface="メイリオ"/>
              </a:rPr>
              <a:t>」の実践者がどんどん集まってきます。</a:t>
            </a:r>
            <a:endParaRPr lang="en-US" altLang="ja-JP" sz="1800" b="0" dirty="0" smtClean="0">
              <a:latin typeface="メイリオ"/>
              <a:ea typeface="メイリオ"/>
              <a:cs typeface="メイリオ"/>
            </a:endParaRPr>
          </a:p>
          <a:p>
            <a:pPr marL="269875" marR="0" indent="-269875" algn="l" defTabSz="914400" rtl="0" eaLnBrk="1" fontAlgn="base" latinLnBrk="0" hangingPunct="1">
              <a:lnSpc>
                <a:spcPct val="130000"/>
              </a:lnSpc>
              <a:spcBef>
                <a:spcPts val="0"/>
              </a:spcBef>
              <a:spcAft>
                <a:spcPct val="0"/>
              </a:spcAft>
              <a:buClr>
                <a:schemeClr val="tx1"/>
              </a:buClr>
              <a:buSzTx/>
              <a:buFont typeface="Arial" charset="0"/>
              <a:buNone/>
              <a:tabLst/>
            </a:pPr>
            <a:r>
              <a:rPr lang="ja-JP" altLang="en-US" sz="1800" b="0" dirty="0" smtClean="0">
                <a:latin typeface="メイリオ"/>
                <a:ea typeface="メイリオ"/>
                <a:cs typeface="メイリオ"/>
              </a:rPr>
              <a:t>・</a:t>
            </a:r>
            <a:r>
              <a:rPr kumimoji="1" lang="ja-JP" altLang="en-US" sz="1800" b="0" dirty="0" smtClean="0">
                <a:latin typeface="メイリオ"/>
                <a:ea typeface="メイリオ"/>
                <a:cs typeface="メイリオ"/>
              </a:rPr>
              <a:t>また、講師やアドバイザーに任命された各種専門家との接点も生まれます。</a:t>
            </a:r>
            <a:endParaRPr kumimoji="1" lang="en-US" altLang="ja-JP" sz="1800" b="0" dirty="0" smtClean="0">
              <a:latin typeface="メイリオ"/>
              <a:ea typeface="メイリオ"/>
              <a:cs typeface="メイリオ"/>
            </a:endParaRPr>
          </a:p>
          <a:p>
            <a:pPr marL="269875" marR="0" indent="-269875" algn="l" defTabSz="914400" rtl="0" eaLnBrk="1" fontAlgn="base" latinLnBrk="0" hangingPunct="1">
              <a:lnSpc>
                <a:spcPct val="130000"/>
              </a:lnSpc>
              <a:spcBef>
                <a:spcPts val="0"/>
              </a:spcBef>
              <a:spcAft>
                <a:spcPct val="0"/>
              </a:spcAft>
              <a:buClr>
                <a:schemeClr val="tx1"/>
              </a:buClr>
              <a:buSzTx/>
              <a:buFont typeface="Arial" charset="0"/>
              <a:buNone/>
              <a:tabLst/>
            </a:pPr>
            <a:r>
              <a:rPr lang="ja-JP" altLang="en-US" sz="1800" b="0" dirty="0" smtClean="0">
                <a:latin typeface="メイリオ"/>
                <a:ea typeface="メイリオ"/>
                <a:cs typeface="メイリオ"/>
              </a:rPr>
              <a:t>・こうしたつながりを受講後も継続し、日常的な相談や、悩みを解消するためのアドバイスを求めることができる</a:t>
            </a:r>
            <a:r>
              <a:rPr lang="ja-JP" altLang="en-US" sz="1800" b="0" dirty="0" smtClean="0">
                <a:solidFill>
                  <a:srgbClr val="C00000"/>
                </a:solidFill>
                <a:latin typeface="メイリオ"/>
                <a:ea typeface="メイリオ"/>
                <a:cs typeface="メイリオ"/>
              </a:rPr>
              <a:t>交流の場を創出</a:t>
            </a:r>
            <a:r>
              <a:rPr lang="ja-JP" altLang="en-US" sz="1800" b="0" dirty="0" smtClean="0">
                <a:latin typeface="メイリオ"/>
                <a:ea typeface="メイリオ"/>
                <a:cs typeface="メイリオ"/>
              </a:rPr>
              <a:t>していきます。</a:t>
            </a:r>
            <a:endParaRPr lang="en-US" altLang="ja-JP" sz="1800" b="0" dirty="0" smtClean="0">
              <a:latin typeface="メイリオ"/>
              <a:ea typeface="メイリオ"/>
              <a:cs typeface="メイリオ"/>
            </a:endParaRPr>
          </a:p>
          <a:p>
            <a:pPr marL="269875" marR="0" indent="-269875" algn="l" defTabSz="914400" rtl="0" eaLnBrk="1" fontAlgn="base" latinLnBrk="0" hangingPunct="1">
              <a:lnSpc>
                <a:spcPct val="130000"/>
              </a:lnSpc>
              <a:spcBef>
                <a:spcPts val="0"/>
              </a:spcBef>
              <a:spcAft>
                <a:spcPct val="0"/>
              </a:spcAft>
              <a:buClr>
                <a:schemeClr val="tx1"/>
              </a:buClr>
              <a:buSzTx/>
              <a:buFont typeface="Arial" charset="0"/>
              <a:buNone/>
              <a:tabLst/>
            </a:pPr>
            <a:r>
              <a:rPr lang="ja-JP" altLang="en-US" sz="1800" b="0" dirty="0" smtClean="0">
                <a:latin typeface="メイリオ"/>
                <a:ea typeface="メイリオ"/>
                <a:cs typeface="メイリオ"/>
              </a:rPr>
              <a:t>・具体的には、受講者および講師陣、スタッフなどが集まる</a:t>
            </a:r>
            <a:r>
              <a:rPr lang="ja-JP" altLang="en-US" sz="1800" b="0" dirty="0" smtClean="0">
                <a:solidFill>
                  <a:srgbClr val="C00000"/>
                </a:solidFill>
                <a:latin typeface="メイリオ"/>
                <a:ea typeface="メイリオ"/>
                <a:cs typeface="メイリオ"/>
              </a:rPr>
              <a:t>オンライン・サロン</a:t>
            </a:r>
            <a:r>
              <a:rPr lang="en-US" altLang="ja-JP" sz="1100" b="0" dirty="0" smtClean="0">
                <a:solidFill>
                  <a:srgbClr val="C00000"/>
                </a:solidFill>
                <a:latin typeface="メイリオ"/>
                <a:ea typeface="メイリオ"/>
                <a:cs typeface="メイリオ"/>
              </a:rPr>
              <a:t>(※</a:t>
            </a:r>
            <a:r>
              <a:rPr lang="ja-JP" altLang="en-US" sz="1100" b="0" dirty="0" smtClean="0">
                <a:solidFill>
                  <a:srgbClr val="C00000"/>
                </a:solidFill>
                <a:latin typeface="メイリオ"/>
                <a:ea typeface="メイリオ"/>
                <a:cs typeface="メイリオ"/>
              </a:rPr>
              <a:t>次頁ご参照）</a:t>
            </a:r>
            <a:r>
              <a:rPr lang="ja-JP" altLang="en-US" sz="1800" b="0" dirty="0" smtClean="0">
                <a:latin typeface="メイリオ"/>
                <a:ea typeface="メイリオ"/>
                <a:cs typeface="メイリオ"/>
              </a:rPr>
              <a:t>を運営します。</a:t>
            </a:r>
            <a:endParaRPr lang="en-US" altLang="ja-JP" sz="1800" b="0" dirty="0" smtClean="0">
              <a:latin typeface="メイリオ"/>
              <a:ea typeface="メイリオ"/>
              <a:cs typeface="メイリオ"/>
            </a:endParaRPr>
          </a:p>
          <a:p>
            <a:pPr marL="269875" marR="0" indent="-269875" algn="l" defTabSz="914400" rtl="0" eaLnBrk="1" fontAlgn="base" latinLnBrk="0" hangingPunct="1">
              <a:lnSpc>
                <a:spcPct val="130000"/>
              </a:lnSpc>
              <a:spcBef>
                <a:spcPts val="0"/>
              </a:spcBef>
              <a:spcAft>
                <a:spcPct val="0"/>
              </a:spcAft>
              <a:buClr>
                <a:schemeClr val="tx1"/>
              </a:buClr>
              <a:buSzTx/>
              <a:buFont typeface="Arial" charset="0"/>
              <a:buNone/>
              <a:tabLst/>
            </a:pPr>
            <a:r>
              <a:rPr lang="ja-JP" altLang="en-US" sz="1800" b="0" dirty="0" smtClean="0">
                <a:latin typeface="メイリオ"/>
                <a:ea typeface="メイリオ"/>
                <a:cs typeface="メイリオ"/>
              </a:rPr>
              <a:t>・このコミュニティに所属することで、受講者の</a:t>
            </a:r>
            <a:r>
              <a:rPr lang="ja-JP" altLang="en-US" sz="1800" b="0" dirty="0" smtClean="0">
                <a:solidFill>
                  <a:srgbClr val="C00000"/>
                </a:solidFill>
                <a:latin typeface="メイリオ"/>
                <a:ea typeface="メイリオ"/>
                <a:cs typeface="メイリオ"/>
              </a:rPr>
              <a:t>継続的な能力向上の機会</a:t>
            </a:r>
            <a:r>
              <a:rPr lang="ja-JP" altLang="en-US" sz="1800" b="0" dirty="0" smtClean="0">
                <a:latin typeface="メイリオ"/>
                <a:ea typeface="メイリオ"/>
                <a:cs typeface="メイリオ"/>
              </a:rPr>
              <a:t>となります。</a:t>
            </a:r>
            <a:endParaRPr lang="en-US" altLang="ja-JP" sz="1800" b="0" dirty="0" smtClean="0">
              <a:latin typeface="メイリオ"/>
              <a:ea typeface="メイリオ"/>
              <a:cs typeface="メイリオ"/>
            </a:endParaRPr>
          </a:p>
          <a:p>
            <a:pPr marL="269875" marR="0" indent="-269875" algn="l" defTabSz="914400" rtl="0" eaLnBrk="1" fontAlgn="base" latinLnBrk="0" hangingPunct="1">
              <a:lnSpc>
                <a:spcPct val="130000"/>
              </a:lnSpc>
              <a:spcBef>
                <a:spcPts val="0"/>
              </a:spcBef>
              <a:spcAft>
                <a:spcPct val="0"/>
              </a:spcAft>
              <a:buClr>
                <a:schemeClr val="tx1"/>
              </a:buClr>
              <a:buSzTx/>
              <a:buFont typeface="Arial" charset="0"/>
              <a:buNone/>
              <a:tabLst/>
            </a:pPr>
            <a:r>
              <a:rPr lang="ja-JP" altLang="en-US" sz="1800" b="0" dirty="0" smtClean="0">
                <a:latin typeface="メイリオ"/>
                <a:ea typeface="メイリオ"/>
                <a:cs typeface="メイリオ"/>
              </a:rPr>
              <a:t>・また地域にとっても最新情報や事例や人材との出会いのきっかけとなります。</a:t>
            </a:r>
            <a:endParaRPr lang="en-US" altLang="ja-JP" sz="1800" b="0" dirty="0" smtClean="0">
              <a:latin typeface="メイリオ"/>
              <a:ea typeface="メイリオ"/>
              <a:cs typeface="メイリオ"/>
            </a:endParaRPr>
          </a:p>
          <a:p>
            <a:pPr marL="269875" marR="0" indent="-269875" algn="l" defTabSz="914400" rtl="0" eaLnBrk="1" fontAlgn="base" latinLnBrk="0" hangingPunct="1">
              <a:lnSpc>
                <a:spcPct val="130000"/>
              </a:lnSpc>
              <a:spcBef>
                <a:spcPts val="0"/>
              </a:spcBef>
              <a:spcAft>
                <a:spcPct val="0"/>
              </a:spcAft>
              <a:buClr>
                <a:schemeClr val="tx1"/>
              </a:buClr>
              <a:buSzTx/>
              <a:buFont typeface="Arial" charset="0"/>
              <a:buNone/>
              <a:tabLst/>
            </a:pPr>
            <a:r>
              <a:rPr lang="ja-JP" altLang="en-US" sz="1800" b="0" dirty="0" smtClean="0">
                <a:latin typeface="メイリオ"/>
                <a:ea typeface="メイリオ"/>
                <a:cs typeface="メイリオ"/>
              </a:rPr>
              <a:t>・受講参加者には、月</a:t>
            </a:r>
            <a:r>
              <a:rPr lang="en-US" altLang="ja-JP" sz="1800" b="0" dirty="0" smtClean="0">
                <a:latin typeface="メイリオ"/>
                <a:ea typeface="メイリオ"/>
                <a:cs typeface="メイリオ"/>
              </a:rPr>
              <a:t>1</a:t>
            </a:r>
            <a:r>
              <a:rPr lang="ja-JP" altLang="en-US" sz="1800" b="0" dirty="0" smtClean="0">
                <a:latin typeface="メイリオ"/>
                <a:ea typeface="メイリオ"/>
                <a:cs typeface="メイリオ"/>
              </a:rPr>
              <a:t>回をめどに、</a:t>
            </a:r>
            <a:r>
              <a:rPr lang="ja-JP" altLang="en-US" sz="1800" b="0" dirty="0" smtClean="0">
                <a:solidFill>
                  <a:srgbClr val="C00000"/>
                </a:solidFill>
                <a:latin typeface="メイリオ"/>
                <a:ea typeface="メイリオ"/>
                <a:cs typeface="メイリオ"/>
              </a:rPr>
              <a:t>自らの活動報告を投稿</a:t>
            </a:r>
            <a:r>
              <a:rPr lang="ja-JP" altLang="en-US" sz="1800" b="0" dirty="0" smtClean="0">
                <a:latin typeface="メイリオ"/>
                <a:ea typeface="メイリオ"/>
                <a:cs typeface="メイリオ"/>
              </a:rPr>
              <a:t>していただく予定です。</a:t>
            </a:r>
            <a:endParaRPr lang="en-US" altLang="ja-JP" sz="1800" b="0" dirty="0" smtClean="0">
              <a:latin typeface="メイリオ"/>
              <a:ea typeface="メイリオ"/>
              <a:cs typeface="メイリオ"/>
            </a:endParaRPr>
          </a:p>
        </p:txBody>
      </p:sp>
    </p:spTree>
    <p:extLst>
      <p:ext uri="{BB962C8B-B14F-4D97-AF65-F5344CB8AC3E}">
        <p14:creationId xmlns:p14="http://schemas.microsoft.com/office/powerpoint/2010/main" val="20262169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本事業の特徴（メリット）</a:t>
            </a:r>
            <a:endParaRPr lang="ja-JP" altLang="en-US" sz="1800" b="0" kern="0" dirty="0">
              <a:latin typeface="メイリオ" pitchFamily="50" charset="-128"/>
              <a:ea typeface="メイリオ" pitchFamily="50" charset="-128"/>
              <a:cs typeface="メイリオ" pitchFamily="50" charset="-128"/>
            </a:endParaRPr>
          </a:p>
        </p:txBody>
      </p:sp>
      <p:sp>
        <p:nvSpPr>
          <p:cNvPr id="5" name="正方形/長方形 4"/>
          <p:cNvSpPr/>
          <p:nvPr/>
        </p:nvSpPr>
        <p:spPr bwMode="auto">
          <a:xfrm>
            <a:off x="685800" y="647701"/>
            <a:ext cx="5048250" cy="647700"/>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en-US" altLang="ja-JP" sz="2400" b="0" dirty="0" smtClean="0">
                <a:solidFill>
                  <a:srgbClr val="FFFFFF"/>
                </a:solidFill>
                <a:latin typeface="メイリオ"/>
                <a:ea typeface="メイリオ"/>
                <a:cs typeface="メイリオ"/>
              </a:rPr>
              <a:t>1.</a:t>
            </a:r>
            <a:r>
              <a:rPr kumimoji="1" lang="ja-JP" altLang="en-US" sz="2400" b="0" dirty="0" smtClean="0">
                <a:solidFill>
                  <a:srgbClr val="FFFFFF"/>
                </a:solidFill>
                <a:latin typeface="メイリオ"/>
                <a:ea typeface="メイリオ"/>
                <a:cs typeface="メイリオ"/>
              </a:rPr>
              <a:t>自治体の負担が少ない。</a:t>
            </a:r>
          </a:p>
        </p:txBody>
      </p:sp>
      <p:sp>
        <p:nvSpPr>
          <p:cNvPr id="6" name="正方形/長方形 5"/>
          <p:cNvSpPr/>
          <p:nvPr/>
        </p:nvSpPr>
        <p:spPr bwMode="auto">
          <a:xfrm>
            <a:off x="695325" y="1295401"/>
            <a:ext cx="8543925" cy="1228724"/>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・国からの財政的支援が得られる「地域おこし協力隊」の活用を基盤に考えることで、各自治体の予算の</a:t>
            </a:r>
            <a:endParaRPr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a:latin typeface="メイリオ"/>
                <a:ea typeface="メイリオ"/>
                <a:cs typeface="メイリオ"/>
              </a:rPr>
              <a:t>　</a:t>
            </a:r>
            <a:r>
              <a:rPr lang="ja-JP" altLang="en-US" sz="1400" b="0" dirty="0" smtClean="0">
                <a:latin typeface="メイリオ"/>
                <a:ea typeface="メイリオ"/>
                <a:cs typeface="メイリオ"/>
              </a:rPr>
              <a:t>直接的な負担を軽減できます。</a:t>
            </a:r>
            <a:endParaRPr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400" b="0" dirty="0" smtClean="0">
                <a:latin typeface="メイリオ"/>
                <a:ea typeface="メイリオ"/>
                <a:cs typeface="メイリオ"/>
              </a:rPr>
              <a:t>・ご要望に応じて、対象者の募集活動からご支援しますので、業務的な効率も高くなります。</a:t>
            </a:r>
            <a:endParaRPr kumimoji="1"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・受講者がワークショップで作成する企画書を、各地のマーケティング戦略の起点として活用ができます。</a:t>
            </a:r>
            <a:endParaRPr kumimoji="1" lang="ja-JP" altLang="en-US" sz="1400" b="0" dirty="0" smtClean="0">
              <a:latin typeface="メイリオ"/>
              <a:ea typeface="メイリオ"/>
              <a:cs typeface="メイリオ"/>
            </a:endParaRPr>
          </a:p>
        </p:txBody>
      </p:sp>
      <p:sp>
        <p:nvSpPr>
          <p:cNvPr id="13" name="正方形/長方形 12"/>
          <p:cNvSpPr/>
          <p:nvPr/>
        </p:nvSpPr>
        <p:spPr bwMode="auto">
          <a:xfrm>
            <a:off x="695325" y="2619376"/>
            <a:ext cx="5038725" cy="647700"/>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en-US" altLang="ja-JP" sz="2400" b="0" dirty="0" smtClean="0">
                <a:solidFill>
                  <a:srgbClr val="FFFFFF"/>
                </a:solidFill>
                <a:latin typeface="メイリオ"/>
                <a:ea typeface="メイリオ"/>
                <a:cs typeface="メイリオ"/>
              </a:rPr>
              <a:t>2</a:t>
            </a:r>
            <a:r>
              <a:rPr kumimoji="1" lang="en-US" altLang="ja-JP" sz="2400" b="0" dirty="0" smtClean="0">
                <a:solidFill>
                  <a:srgbClr val="FFFFFF"/>
                </a:solidFill>
                <a:latin typeface="メイリオ"/>
                <a:ea typeface="メイリオ"/>
                <a:cs typeface="メイリオ"/>
              </a:rPr>
              <a:t>.</a:t>
            </a:r>
            <a:r>
              <a:rPr lang="ja-JP" altLang="en-US" sz="2400" b="0" dirty="0" smtClean="0">
                <a:solidFill>
                  <a:srgbClr val="FFFFFF"/>
                </a:solidFill>
                <a:latin typeface="メイリオ"/>
                <a:ea typeface="メイリオ"/>
                <a:cs typeface="メイリオ"/>
              </a:rPr>
              <a:t>実践的なノウハウを取り込める。</a:t>
            </a:r>
            <a:endParaRPr kumimoji="1" lang="ja-JP" altLang="en-US" sz="2400" b="0" dirty="0" smtClean="0">
              <a:solidFill>
                <a:srgbClr val="FFFFFF"/>
              </a:solidFill>
              <a:latin typeface="メイリオ"/>
              <a:ea typeface="メイリオ"/>
              <a:cs typeface="メイリオ"/>
            </a:endParaRPr>
          </a:p>
        </p:txBody>
      </p:sp>
      <p:sp>
        <p:nvSpPr>
          <p:cNvPr id="14" name="正方形/長方形 13"/>
          <p:cNvSpPr/>
          <p:nvPr/>
        </p:nvSpPr>
        <p:spPr bwMode="auto">
          <a:xfrm>
            <a:off x="704850" y="3267076"/>
            <a:ext cx="8543925" cy="1228724"/>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・単発のセミナーや講習会だけでは、なかなかその知識を活用することが難しいことが多いです。</a:t>
            </a:r>
            <a:endParaRPr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400" b="0" dirty="0" smtClean="0">
                <a:latin typeface="メイリオ"/>
                <a:ea typeface="メイリオ"/>
                <a:cs typeface="メイリオ"/>
              </a:rPr>
              <a:t>・本事業は、単なる情報収集や座学ではなく、実際に現在進行系で各地でマーケティングに関わる活動を</a:t>
            </a:r>
            <a:endParaRPr kumimoji="1"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a:latin typeface="メイリオ"/>
                <a:ea typeface="メイリオ"/>
                <a:cs typeface="メイリオ"/>
              </a:rPr>
              <a:t>　</a:t>
            </a:r>
            <a:r>
              <a:rPr kumimoji="1" lang="ja-JP" altLang="en-US" sz="1400" b="0" dirty="0" smtClean="0">
                <a:latin typeface="メイリオ"/>
                <a:ea typeface="メイリオ"/>
                <a:cs typeface="メイリオ"/>
              </a:rPr>
              <a:t>実践している「生の</a:t>
            </a:r>
            <a:r>
              <a:rPr lang="ja-JP" altLang="en-US" sz="1400" b="0" dirty="0" smtClean="0">
                <a:latin typeface="メイリオ"/>
                <a:ea typeface="メイリオ"/>
                <a:cs typeface="メイリオ"/>
              </a:rPr>
              <a:t>」</a:t>
            </a:r>
            <a:r>
              <a:rPr kumimoji="1" lang="ja-JP" altLang="en-US" sz="1400" b="0" dirty="0" smtClean="0">
                <a:latin typeface="メイリオ"/>
                <a:ea typeface="メイリオ"/>
                <a:cs typeface="メイリオ"/>
              </a:rPr>
              <a:t>経験やノウハウを</a:t>
            </a:r>
            <a:r>
              <a:rPr lang="ja-JP" altLang="en-US" sz="1400" b="0" dirty="0">
                <a:latin typeface="メイリオ"/>
                <a:ea typeface="メイリオ"/>
                <a:cs typeface="メイリオ"/>
              </a:rPr>
              <a:t>　</a:t>
            </a:r>
            <a:r>
              <a:rPr lang="ja-JP" altLang="en-US" sz="1400" b="0" dirty="0" smtClean="0">
                <a:latin typeface="メイリオ"/>
                <a:ea typeface="メイリオ"/>
                <a:cs typeface="メイリオ"/>
              </a:rPr>
              <a:t>受講者と共有することに主眼をおいています。</a:t>
            </a:r>
            <a:endParaRPr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400" b="0" dirty="0" smtClean="0">
                <a:latin typeface="メイリオ"/>
                <a:ea typeface="メイリオ"/>
                <a:cs typeface="メイリオ"/>
              </a:rPr>
              <a:t>・受講者が、実際に地域の課題を整理し、考えた企画</a:t>
            </a:r>
            <a:r>
              <a:rPr lang="ja-JP" altLang="en-US" sz="1400" b="0" dirty="0" smtClean="0">
                <a:latin typeface="メイリオ"/>
                <a:ea typeface="メイリオ"/>
                <a:cs typeface="メイリオ"/>
              </a:rPr>
              <a:t>を</a:t>
            </a:r>
            <a:r>
              <a:rPr kumimoji="1" lang="ja-JP" altLang="en-US" sz="1400" b="0" dirty="0" smtClean="0">
                <a:latin typeface="メイリオ"/>
                <a:ea typeface="メイリオ"/>
                <a:cs typeface="メイリオ"/>
              </a:rPr>
              <a:t>まとめていくワークショップを取り入れています。</a:t>
            </a:r>
          </a:p>
        </p:txBody>
      </p:sp>
      <p:sp>
        <p:nvSpPr>
          <p:cNvPr id="15" name="正方形/長方形 14"/>
          <p:cNvSpPr/>
          <p:nvPr/>
        </p:nvSpPr>
        <p:spPr bwMode="auto">
          <a:xfrm>
            <a:off x="704850" y="4591051"/>
            <a:ext cx="5029200" cy="647700"/>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en-US" altLang="ja-JP" sz="2400" b="0" dirty="0">
                <a:solidFill>
                  <a:srgbClr val="FFFFFF"/>
                </a:solidFill>
                <a:latin typeface="メイリオ"/>
                <a:ea typeface="メイリオ"/>
                <a:cs typeface="メイリオ"/>
              </a:rPr>
              <a:t>3</a:t>
            </a:r>
            <a:r>
              <a:rPr kumimoji="1" lang="en-US" altLang="ja-JP" sz="2400" b="0" dirty="0" smtClean="0">
                <a:solidFill>
                  <a:srgbClr val="FFFFFF"/>
                </a:solidFill>
                <a:latin typeface="メイリオ"/>
                <a:ea typeface="メイリオ"/>
                <a:cs typeface="メイリオ"/>
              </a:rPr>
              <a:t>.</a:t>
            </a:r>
            <a:r>
              <a:rPr kumimoji="1" lang="ja-JP" altLang="en-US" sz="2400" b="0" dirty="0" smtClean="0">
                <a:solidFill>
                  <a:srgbClr val="FFFFFF"/>
                </a:solidFill>
                <a:latin typeface="メイリオ"/>
                <a:ea typeface="メイリオ"/>
                <a:cs typeface="メイリオ"/>
              </a:rPr>
              <a:t>継続的なサポートが受けられる</a:t>
            </a:r>
            <a:r>
              <a:rPr lang="ja-JP" altLang="en-US" sz="2400" b="0" dirty="0" smtClean="0">
                <a:solidFill>
                  <a:srgbClr val="FFFFFF"/>
                </a:solidFill>
                <a:latin typeface="メイリオ"/>
                <a:ea typeface="メイリオ"/>
                <a:cs typeface="メイリオ"/>
              </a:rPr>
              <a:t>。</a:t>
            </a:r>
            <a:endParaRPr kumimoji="1" lang="ja-JP" altLang="en-US" sz="2400" b="0" dirty="0" smtClean="0">
              <a:solidFill>
                <a:srgbClr val="FFFFFF"/>
              </a:solidFill>
              <a:latin typeface="メイリオ"/>
              <a:ea typeface="メイリオ"/>
              <a:cs typeface="メイリオ"/>
            </a:endParaRPr>
          </a:p>
        </p:txBody>
      </p:sp>
      <p:sp>
        <p:nvSpPr>
          <p:cNvPr id="16" name="正方形/長方形 15"/>
          <p:cNvSpPr/>
          <p:nvPr/>
        </p:nvSpPr>
        <p:spPr bwMode="auto">
          <a:xfrm>
            <a:off x="714375" y="5238751"/>
            <a:ext cx="8543925" cy="1228724"/>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・受講者が、本事業に参加して得られる人的ネットワークは、個人にとっても、地域にとっても、</a:t>
            </a:r>
            <a:endParaRPr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a:latin typeface="メイリオ"/>
                <a:ea typeface="メイリオ"/>
                <a:cs typeface="メイリオ"/>
              </a:rPr>
              <a:t>　</a:t>
            </a:r>
            <a:r>
              <a:rPr lang="ja-JP" altLang="en-US" sz="1400" b="0" dirty="0" smtClean="0">
                <a:latin typeface="メイリオ"/>
                <a:ea typeface="メイリオ"/>
                <a:cs typeface="メイリオ"/>
              </a:rPr>
              <a:t>大変有効な財産になります。</a:t>
            </a:r>
            <a:endParaRPr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・そうしたネットワークを維持するためのコミュニティに参加し続けることで、継続的な学びや支援の</a:t>
            </a:r>
            <a:endParaRPr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　きかっけを得ることが可能となります。</a:t>
            </a:r>
            <a:endParaRPr kumimoji="1" lang="ja-JP" altLang="en-US" sz="1400" b="0" dirty="0" smtClean="0">
              <a:latin typeface="メイリオ"/>
              <a:ea typeface="メイリオ"/>
              <a:cs typeface="メイリオ"/>
            </a:endParaRPr>
          </a:p>
        </p:txBody>
      </p:sp>
    </p:spTree>
    <p:extLst>
      <p:ext uri="{BB962C8B-B14F-4D97-AF65-F5344CB8AC3E}">
        <p14:creationId xmlns:p14="http://schemas.microsoft.com/office/powerpoint/2010/main" val="42939857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図形グループ 42"/>
          <p:cNvGrpSpPr/>
          <p:nvPr/>
        </p:nvGrpSpPr>
        <p:grpSpPr>
          <a:xfrm>
            <a:off x="5288834" y="1993753"/>
            <a:ext cx="4276105" cy="3759347"/>
            <a:chOff x="565916" y="1337618"/>
            <a:chExt cx="6117012" cy="4286250"/>
          </a:xfrm>
        </p:grpSpPr>
        <p:sp>
          <p:nvSpPr>
            <p:cNvPr id="44" name="Line 23"/>
            <p:cNvSpPr>
              <a:spLocks noChangeShapeType="1"/>
            </p:cNvSpPr>
            <p:nvPr/>
          </p:nvSpPr>
          <p:spPr bwMode="auto">
            <a:xfrm>
              <a:off x="565916"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45" name="Line 24"/>
            <p:cNvSpPr>
              <a:spLocks noChangeShapeType="1"/>
            </p:cNvSpPr>
            <p:nvPr/>
          </p:nvSpPr>
          <p:spPr bwMode="auto">
            <a:xfrm>
              <a:off x="1574195"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46" name="Line 25"/>
            <p:cNvSpPr>
              <a:spLocks noChangeShapeType="1"/>
            </p:cNvSpPr>
            <p:nvPr/>
          </p:nvSpPr>
          <p:spPr bwMode="auto">
            <a:xfrm>
              <a:off x="2626285"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47" name="Line 27"/>
            <p:cNvSpPr>
              <a:spLocks noChangeShapeType="1"/>
            </p:cNvSpPr>
            <p:nvPr/>
          </p:nvSpPr>
          <p:spPr bwMode="auto">
            <a:xfrm>
              <a:off x="3666328"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48" name="Line 30"/>
            <p:cNvSpPr>
              <a:spLocks noChangeShapeType="1"/>
            </p:cNvSpPr>
            <p:nvPr/>
          </p:nvSpPr>
          <p:spPr bwMode="auto">
            <a:xfrm>
              <a:off x="4699171"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49" name="Line 33"/>
            <p:cNvSpPr>
              <a:spLocks noChangeShapeType="1"/>
            </p:cNvSpPr>
            <p:nvPr/>
          </p:nvSpPr>
          <p:spPr bwMode="auto">
            <a:xfrm>
              <a:off x="5707802"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50" name="Line 33"/>
            <p:cNvSpPr>
              <a:spLocks noChangeShapeType="1"/>
            </p:cNvSpPr>
            <p:nvPr/>
          </p:nvSpPr>
          <p:spPr bwMode="auto">
            <a:xfrm>
              <a:off x="6682928"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grpSp>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本事業（第</a:t>
            </a:r>
            <a:r>
              <a:rPr lang="en-US" altLang="ja-JP" sz="1800" b="0" kern="0" dirty="0" smtClean="0">
                <a:latin typeface="メイリオ" pitchFamily="50" charset="-128"/>
                <a:ea typeface="メイリオ" pitchFamily="50" charset="-128"/>
                <a:cs typeface="メイリオ" pitchFamily="50" charset="-128"/>
              </a:rPr>
              <a:t>1</a:t>
            </a:r>
            <a:r>
              <a:rPr lang="ja-JP" altLang="en-US" sz="1800" b="0" kern="0" dirty="0" smtClean="0">
                <a:latin typeface="メイリオ" pitchFamily="50" charset="-128"/>
                <a:ea typeface="メイリオ" pitchFamily="50" charset="-128"/>
                <a:cs typeface="メイリオ" pitchFamily="50" charset="-128"/>
              </a:rPr>
              <a:t>期）のスケジュール（案）</a:t>
            </a:r>
            <a:endParaRPr lang="ja-JP" altLang="en-US" sz="1800" b="0" kern="0" dirty="0">
              <a:latin typeface="メイリオ" pitchFamily="50" charset="-128"/>
              <a:ea typeface="メイリオ" pitchFamily="50" charset="-128"/>
              <a:cs typeface="メイリオ" pitchFamily="50" charset="-128"/>
            </a:endParaRPr>
          </a:p>
        </p:txBody>
      </p:sp>
      <p:cxnSp>
        <p:nvCxnSpPr>
          <p:cNvPr id="9" name="直線コネクタ 8"/>
          <p:cNvCxnSpPr/>
          <p:nvPr/>
        </p:nvCxnSpPr>
        <p:spPr>
          <a:xfrm>
            <a:off x="9062897" y="1988448"/>
            <a:ext cx="4903" cy="3764652"/>
          </a:xfrm>
          <a:prstGeom prst="line">
            <a:avLst/>
          </a:prstGeom>
          <a:ln>
            <a:solidFill>
              <a:srgbClr val="C00000"/>
            </a:solidFill>
            <a:prstDash val="sysDash"/>
          </a:ln>
        </p:spPr>
        <p:style>
          <a:lnRef idx="2">
            <a:schemeClr val="accent1"/>
          </a:lnRef>
          <a:fillRef idx="0">
            <a:schemeClr val="accent1"/>
          </a:fillRef>
          <a:effectRef idx="1">
            <a:schemeClr val="accent1"/>
          </a:effectRef>
          <a:fontRef idx="minor">
            <a:schemeClr val="tx1"/>
          </a:fontRef>
        </p:style>
      </p:cxnSp>
      <p:sp>
        <p:nvSpPr>
          <p:cNvPr id="10" name="Line 9"/>
          <p:cNvSpPr>
            <a:spLocks noChangeShapeType="1"/>
          </p:cNvSpPr>
          <p:nvPr/>
        </p:nvSpPr>
        <p:spPr bwMode="auto">
          <a:xfrm flipV="1">
            <a:off x="62102" y="1974581"/>
            <a:ext cx="9843898" cy="26237"/>
          </a:xfrm>
          <a:prstGeom prst="line">
            <a:avLst/>
          </a:prstGeom>
          <a:noFill/>
          <a:ln w="12700" cmpd="sng">
            <a:solidFill>
              <a:srgbClr val="808080"/>
            </a:solidFill>
            <a:round/>
            <a:headEnd/>
            <a:tailEnd type="triangle" w="med" len="med"/>
          </a:ln>
          <a:extLst>
            <a:ext uri="{909E8E84-426E-40dd-AFC4-6F175D3DCCD1}">
              <a14:hiddenFill xmlns:a14="http://schemas.microsoft.com/office/drawing/2010/main" xmlns="">
                <a:noFill/>
              </a14:hiddenFill>
            </a:ext>
          </a:extLst>
        </p:spPr>
        <p:txBody>
          <a:bodyPr wrap="squar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smtClean="0">
              <a:ln>
                <a:noFill/>
              </a:ln>
              <a:solidFill>
                <a:sysClr val="windowText" lastClr="000000"/>
              </a:solidFill>
              <a:effectLst/>
              <a:uLnTx/>
              <a:uFillTx/>
            </a:endParaRPr>
          </a:p>
        </p:txBody>
      </p:sp>
      <p:sp>
        <p:nvSpPr>
          <p:cNvPr id="11" name="Text Box 22"/>
          <p:cNvSpPr txBox="1">
            <a:spLocks noChangeArrowheads="1"/>
          </p:cNvSpPr>
          <p:nvPr/>
        </p:nvSpPr>
        <p:spPr bwMode="auto">
          <a:xfrm>
            <a:off x="297813" y="1663294"/>
            <a:ext cx="759462"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marL="0" marR="0" lvl="0" indent="0" algn="ctr" defTabSz="914400" eaLnBrk="1" fontAlgn="auto" latinLnBrk="0" hangingPunct="1">
              <a:lnSpc>
                <a:spcPct val="110000"/>
              </a:lnSpc>
              <a:spcBef>
                <a:spcPct val="0"/>
              </a:spcBef>
              <a:spcAft>
                <a:spcPts val="0"/>
              </a:spcAft>
              <a:buClrTx/>
              <a:buSzTx/>
              <a:buFontTx/>
              <a:buNone/>
              <a:tabLst/>
              <a:defRPr/>
            </a:pPr>
            <a:r>
              <a:rPr lang="en-US" altLang="ja-JP" sz="1400" noProof="0" dirty="0" smtClean="0">
                <a:solidFill>
                  <a:srgbClr val="333333"/>
                </a:solidFill>
                <a:latin typeface="ヒラギノ角ゴ Pro W3"/>
                <a:ea typeface="ヒラギノ角ゴ Pro W3"/>
                <a:cs typeface="ヒラギノ角ゴ Pro W3"/>
              </a:rPr>
              <a:t>10</a:t>
            </a:r>
            <a:r>
              <a:rPr lang="ja-JP" altLang="en-US" sz="1400" noProof="0" dirty="0" smtClean="0">
                <a:solidFill>
                  <a:srgbClr val="333333"/>
                </a:solidFill>
                <a:latin typeface="ヒラギノ角ゴ Pro W3"/>
                <a:ea typeface="ヒラギノ角ゴ Pro W3"/>
                <a:cs typeface="ヒラギノ角ゴ Pro W3"/>
              </a:rPr>
              <a:t>月</a:t>
            </a:r>
            <a:endPar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endParaRPr>
          </a:p>
        </p:txBody>
      </p:sp>
      <p:sp>
        <p:nvSpPr>
          <p:cNvPr id="12" name="Text Box 22"/>
          <p:cNvSpPr txBox="1">
            <a:spLocks noChangeArrowheads="1"/>
          </p:cNvSpPr>
          <p:nvPr/>
        </p:nvSpPr>
        <p:spPr bwMode="auto">
          <a:xfrm>
            <a:off x="1051391" y="1663220"/>
            <a:ext cx="759462"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ctr" eaLnBrk="1" hangingPunct="1">
              <a:lnSpc>
                <a:spcPct val="110000"/>
              </a:lnSpc>
              <a:spcBef>
                <a:spcPct val="0"/>
              </a:spcBef>
              <a:defRPr/>
            </a:pPr>
            <a:r>
              <a:rPr lang="en-US" altLang="ja-JP" sz="1400" dirty="0" smtClean="0">
                <a:solidFill>
                  <a:srgbClr val="333333"/>
                </a:solidFill>
                <a:latin typeface="ヒラギノ角ゴ Pro W3"/>
                <a:ea typeface="ヒラギノ角ゴ Pro W3"/>
                <a:cs typeface="ヒラギノ角ゴ Pro W3"/>
              </a:rPr>
              <a:t>11</a:t>
            </a:r>
            <a:r>
              <a:rPr lang="ja-JP" altLang="en-US" sz="1400" dirty="0" smtClean="0">
                <a:solidFill>
                  <a:srgbClr val="333333"/>
                </a:solidFill>
                <a:latin typeface="ヒラギノ角ゴ Pro W3"/>
                <a:ea typeface="ヒラギノ角ゴ Pro W3"/>
                <a:cs typeface="ヒラギノ角ゴ Pro W3"/>
              </a:rPr>
              <a:t>月</a:t>
            </a:r>
            <a:endPar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endParaRPr>
          </a:p>
        </p:txBody>
      </p:sp>
      <p:sp>
        <p:nvSpPr>
          <p:cNvPr id="17" name="Text Box 22"/>
          <p:cNvSpPr txBox="1">
            <a:spLocks noChangeArrowheads="1"/>
          </p:cNvSpPr>
          <p:nvPr/>
        </p:nvSpPr>
        <p:spPr bwMode="auto">
          <a:xfrm>
            <a:off x="3132793" y="1678787"/>
            <a:ext cx="759462"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ctr" eaLnBrk="1" hangingPunct="1">
              <a:lnSpc>
                <a:spcPct val="110000"/>
              </a:lnSpc>
              <a:spcBef>
                <a:spcPct val="0"/>
              </a:spcBef>
              <a:defRPr/>
            </a:pPr>
            <a:r>
              <a:rPr lang="en-US" altLang="ja-JP" sz="1400" dirty="0" smtClean="0">
                <a:solidFill>
                  <a:srgbClr val="333333"/>
                </a:solidFill>
                <a:latin typeface="ヒラギノ角ゴ Pro W3"/>
                <a:ea typeface="ヒラギノ角ゴ Pro W3"/>
                <a:cs typeface="ヒラギノ角ゴ Pro W3"/>
              </a:rPr>
              <a:t>2</a:t>
            </a:r>
            <a:r>
              <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rPr>
              <a:t>月</a:t>
            </a:r>
          </a:p>
        </p:txBody>
      </p:sp>
      <p:sp>
        <p:nvSpPr>
          <p:cNvPr id="18" name="Text Box 22"/>
          <p:cNvSpPr txBox="1">
            <a:spLocks noChangeArrowheads="1"/>
          </p:cNvSpPr>
          <p:nvPr/>
        </p:nvSpPr>
        <p:spPr bwMode="auto">
          <a:xfrm>
            <a:off x="4504207" y="1673374"/>
            <a:ext cx="759462"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ctr" eaLnBrk="1" hangingPunct="1">
              <a:lnSpc>
                <a:spcPct val="110000"/>
              </a:lnSpc>
              <a:spcBef>
                <a:spcPct val="0"/>
              </a:spcBef>
              <a:defRPr/>
            </a:pPr>
            <a:r>
              <a:rPr lang="ja-JP" altLang="en-US" sz="1400" smtClean="0">
                <a:solidFill>
                  <a:srgbClr val="333333"/>
                </a:solidFill>
                <a:latin typeface="ヒラギノ角ゴ Pro W3"/>
                <a:ea typeface="ヒラギノ角ゴ Pro W3"/>
                <a:cs typeface="ヒラギノ角ゴ Pro W3"/>
              </a:rPr>
              <a:t>４</a:t>
            </a:r>
            <a:r>
              <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rPr>
              <a:t>月</a:t>
            </a:r>
          </a:p>
        </p:txBody>
      </p:sp>
      <p:sp>
        <p:nvSpPr>
          <p:cNvPr id="19" name="Text Box 22"/>
          <p:cNvSpPr txBox="1">
            <a:spLocks noChangeArrowheads="1"/>
          </p:cNvSpPr>
          <p:nvPr/>
        </p:nvSpPr>
        <p:spPr bwMode="auto">
          <a:xfrm>
            <a:off x="5970850" y="1672547"/>
            <a:ext cx="759462"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ctr" eaLnBrk="1" hangingPunct="1">
              <a:lnSpc>
                <a:spcPct val="110000"/>
              </a:lnSpc>
              <a:spcBef>
                <a:spcPct val="0"/>
              </a:spcBef>
              <a:defRPr/>
            </a:pPr>
            <a:r>
              <a:rPr lang="en-US" altLang="ja-JP" sz="1400" noProof="0" dirty="0">
                <a:solidFill>
                  <a:srgbClr val="333333"/>
                </a:solidFill>
                <a:latin typeface="ヒラギノ角ゴ Pro W3"/>
                <a:ea typeface="ヒラギノ角ゴ Pro W3"/>
                <a:cs typeface="ヒラギノ角ゴ Pro W3"/>
              </a:rPr>
              <a:t>6</a:t>
            </a:r>
            <a:r>
              <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rPr>
              <a:t>月</a:t>
            </a:r>
          </a:p>
        </p:txBody>
      </p:sp>
      <p:grpSp>
        <p:nvGrpSpPr>
          <p:cNvPr id="20" name="図形グループ 19"/>
          <p:cNvGrpSpPr/>
          <p:nvPr/>
        </p:nvGrpSpPr>
        <p:grpSpPr>
          <a:xfrm>
            <a:off x="297813" y="2000819"/>
            <a:ext cx="4276105" cy="3752281"/>
            <a:chOff x="565916" y="1337618"/>
            <a:chExt cx="6117012" cy="4286250"/>
          </a:xfrm>
        </p:grpSpPr>
        <p:sp>
          <p:nvSpPr>
            <p:cNvPr id="21" name="Line 23"/>
            <p:cNvSpPr>
              <a:spLocks noChangeShapeType="1"/>
            </p:cNvSpPr>
            <p:nvPr/>
          </p:nvSpPr>
          <p:spPr bwMode="auto">
            <a:xfrm>
              <a:off x="565916"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22" name="Line 24"/>
            <p:cNvSpPr>
              <a:spLocks noChangeShapeType="1"/>
            </p:cNvSpPr>
            <p:nvPr/>
          </p:nvSpPr>
          <p:spPr bwMode="auto">
            <a:xfrm>
              <a:off x="1574195"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23" name="Line 25"/>
            <p:cNvSpPr>
              <a:spLocks noChangeShapeType="1"/>
            </p:cNvSpPr>
            <p:nvPr/>
          </p:nvSpPr>
          <p:spPr bwMode="auto">
            <a:xfrm>
              <a:off x="2626285"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24" name="Line 27"/>
            <p:cNvSpPr>
              <a:spLocks noChangeShapeType="1"/>
            </p:cNvSpPr>
            <p:nvPr/>
          </p:nvSpPr>
          <p:spPr bwMode="auto">
            <a:xfrm>
              <a:off x="3666328"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25" name="Line 30"/>
            <p:cNvSpPr>
              <a:spLocks noChangeShapeType="1"/>
            </p:cNvSpPr>
            <p:nvPr/>
          </p:nvSpPr>
          <p:spPr bwMode="auto">
            <a:xfrm>
              <a:off x="4699171"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26" name="Line 33"/>
            <p:cNvSpPr>
              <a:spLocks noChangeShapeType="1"/>
            </p:cNvSpPr>
            <p:nvPr/>
          </p:nvSpPr>
          <p:spPr bwMode="auto">
            <a:xfrm>
              <a:off x="5707802"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sp>
          <p:nvSpPr>
            <p:cNvPr id="27" name="Line 33"/>
            <p:cNvSpPr>
              <a:spLocks noChangeShapeType="1"/>
            </p:cNvSpPr>
            <p:nvPr/>
          </p:nvSpPr>
          <p:spPr bwMode="auto">
            <a:xfrm>
              <a:off x="6682928" y="1337618"/>
              <a:ext cx="0" cy="4286250"/>
            </a:xfrm>
            <a:prstGeom prst="line">
              <a:avLst/>
            </a:prstGeom>
            <a:noFill/>
            <a:ln w="12700" cmpd="sng">
              <a:solidFill>
                <a:schemeClr val="bg1">
                  <a:lumMod val="65000"/>
                </a:schemeClr>
              </a:solidFill>
              <a:round/>
              <a:headEnd type="oval" w="med" len="med"/>
              <a:tailEnd/>
            </a:ln>
            <a:extLst>
              <a:ext uri="{909E8E84-426E-40dd-AFC4-6F175D3DCCD1}">
                <a14:hiddenFill xmlns:a14="http://schemas.microsoft.com/office/drawing/2010/main" xmlns="">
                  <a:noFill/>
                </a14:hiddenFill>
              </a:ext>
            </a:extLst>
          </p:spPr>
          <p:txBody>
            <a:bodyPr wrap="none" lIns="90000" tIns="46800" rIns="90000" bIns="4680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ndParaRPr>
            </a:p>
          </p:txBody>
        </p:sp>
      </p:grpSp>
      <p:sp>
        <p:nvSpPr>
          <p:cNvPr id="28" name="テキスト ボックス 7"/>
          <p:cNvSpPr txBox="1">
            <a:spLocks noChangeArrowheads="1"/>
          </p:cNvSpPr>
          <p:nvPr/>
        </p:nvSpPr>
        <p:spPr bwMode="auto">
          <a:xfrm>
            <a:off x="94104" y="2176937"/>
            <a:ext cx="1644013" cy="572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marL="171450" indent="-171450" algn="just">
              <a:lnSpc>
                <a:spcPct val="120000"/>
              </a:lnSpc>
              <a:buClr>
                <a:schemeClr val="accent3"/>
              </a:buClr>
              <a:buFont typeface="ヒラギノ角ゴ ProN W3"/>
              <a:buChar char="★"/>
            </a:pPr>
            <a:r>
              <a:rPr lang="en-US" altLang="ja-JP" dirty="0" smtClean="0">
                <a:solidFill>
                  <a:srgbClr val="C00000"/>
                </a:solidFill>
                <a:latin typeface="ヒラギノ角ゴ Pro W3"/>
                <a:ea typeface="ヒラギノ角ゴ Pro W3"/>
                <a:cs typeface="ヒラギノ角ゴ Pro W3"/>
              </a:rPr>
              <a:t>☆</a:t>
            </a:r>
            <a:r>
              <a:rPr lang="ja-JP" altLang="en-US" dirty="0" smtClean="0">
                <a:solidFill>
                  <a:srgbClr val="C00000"/>
                </a:solidFill>
                <a:latin typeface="ヒラギノ角ゴ Pro W3"/>
                <a:ea typeface="ヒラギノ角ゴ Pro W3"/>
                <a:cs typeface="ヒラギノ角ゴ Pro W3"/>
              </a:rPr>
              <a:t>募集</a:t>
            </a:r>
            <a:endParaRPr lang="en-US" altLang="ja-JP" dirty="0" smtClean="0">
              <a:solidFill>
                <a:srgbClr val="C00000"/>
              </a:solidFill>
              <a:latin typeface="ヒラギノ角ゴ Pro W3"/>
              <a:ea typeface="ヒラギノ角ゴ Pro W3"/>
              <a:cs typeface="ヒラギノ角ゴ Pro W3"/>
            </a:endParaRPr>
          </a:p>
          <a:p>
            <a:pPr marL="171450" indent="-171450" algn="just">
              <a:lnSpc>
                <a:spcPct val="120000"/>
              </a:lnSpc>
              <a:buClr>
                <a:schemeClr val="accent3"/>
              </a:buClr>
              <a:buFont typeface="ヒラギノ角ゴ ProN W3"/>
              <a:buChar char="★"/>
            </a:pPr>
            <a:r>
              <a:rPr lang="ja-JP" altLang="en-US" dirty="0">
                <a:solidFill>
                  <a:srgbClr val="C00000"/>
                </a:solidFill>
                <a:latin typeface="ヒラギノ角ゴ Pro W3"/>
                <a:ea typeface="ヒラギノ角ゴ Pro W3"/>
                <a:cs typeface="ヒラギノ角ゴ Pro W3"/>
              </a:rPr>
              <a:t>　</a:t>
            </a:r>
            <a:r>
              <a:rPr lang="ja-JP" altLang="en-US" dirty="0" smtClean="0">
                <a:solidFill>
                  <a:srgbClr val="C00000"/>
                </a:solidFill>
                <a:latin typeface="ヒラギノ角ゴ Pro W3"/>
                <a:ea typeface="ヒラギノ角ゴ Pro W3"/>
                <a:cs typeface="ヒラギノ角ゴ Pro W3"/>
              </a:rPr>
              <a:t>開始</a:t>
            </a:r>
            <a:endParaRPr lang="en-US" altLang="ja-JP" dirty="0">
              <a:solidFill>
                <a:srgbClr val="C00000"/>
              </a:solidFill>
              <a:latin typeface="ヒラギノ角ゴ Pro W3"/>
              <a:ea typeface="ヒラギノ角ゴ Pro W3"/>
              <a:cs typeface="ヒラギノ角ゴ Pro W3"/>
            </a:endParaRPr>
          </a:p>
        </p:txBody>
      </p:sp>
      <p:sp>
        <p:nvSpPr>
          <p:cNvPr id="30" name="Text Box 22"/>
          <p:cNvSpPr txBox="1">
            <a:spLocks noChangeArrowheads="1"/>
          </p:cNvSpPr>
          <p:nvPr/>
        </p:nvSpPr>
        <p:spPr bwMode="auto">
          <a:xfrm>
            <a:off x="6628093" y="1672547"/>
            <a:ext cx="737239"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r" eaLnBrk="1" hangingPunct="1">
              <a:lnSpc>
                <a:spcPct val="110000"/>
              </a:lnSpc>
              <a:spcBef>
                <a:spcPct val="0"/>
              </a:spcBef>
              <a:defRPr/>
            </a:pPr>
            <a:r>
              <a:rPr lang="en-US" altLang="ja-JP" sz="1400" noProof="0">
                <a:solidFill>
                  <a:srgbClr val="333333"/>
                </a:solidFill>
                <a:latin typeface="ヒラギノ角ゴ Pro W3"/>
                <a:ea typeface="ヒラギノ角ゴ Pro W3"/>
                <a:cs typeface="ヒラギノ角ゴ Pro W3"/>
              </a:rPr>
              <a:t>7</a:t>
            </a:r>
            <a:r>
              <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rPr>
              <a:t>月</a:t>
            </a:r>
          </a:p>
        </p:txBody>
      </p:sp>
      <p:sp>
        <p:nvSpPr>
          <p:cNvPr id="31" name="テキスト ボックス 7"/>
          <p:cNvSpPr txBox="1">
            <a:spLocks noChangeArrowheads="1"/>
          </p:cNvSpPr>
          <p:nvPr/>
        </p:nvSpPr>
        <p:spPr bwMode="auto">
          <a:xfrm>
            <a:off x="3991028" y="2220093"/>
            <a:ext cx="773676" cy="280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algn="just">
              <a:lnSpc>
                <a:spcPct val="120000"/>
              </a:lnSpc>
              <a:buClr>
                <a:schemeClr val="accent3"/>
              </a:buClr>
            </a:pPr>
            <a:r>
              <a:rPr lang="en-US" altLang="ja-JP" dirty="0" smtClean="0">
                <a:solidFill>
                  <a:srgbClr val="C00000"/>
                </a:solidFill>
                <a:latin typeface="ヒラギノ角ゴ Pro W3"/>
                <a:ea typeface="ヒラギノ角ゴ Pro W3"/>
                <a:cs typeface="ヒラギノ角ゴ Pro W3"/>
              </a:rPr>
              <a:t>☆</a:t>
            </a:r>
            <a:r>
              <a:rPr lang="ja-JP" altLang="en-US" dirty="0" smtClean="0">
                <a:solidFill>
                  <a:srgbClr val="C00000"/>
                </a:solidFill>
                <a:latin typeface="ヒラギノ角ゴ Pro W3"/>
                <a:ea typeface="ヒラギノ角ゴ Pro W3"/>
                <a:cs typeface="ヒラギノ角ゴ Pro W3"/>
              </a:rPr>
              <a:t>締切</a:t>
            </a:r>
            <a:endParaRPr lang="en-US" altLang="ja-JP" dirty="0">
              <a:solidFill>
                <a:srgbClr val="C00000"/>
              </a:solidFill>
              <a:latin typeface="ヒラギノ角ゴ Pro W3"/>
              <a:ea typeface="ヒラギノ角ゴ Pro W3"/>
              <a:cs typeface="ヒラギノ角ゴ Pro W3"/>
            </a:endParaRPr>
          </a:p>
        </p:txBody>
      </p:sp>
      <p:sp>
        <p:nvSpPr>
          <p:cNvPr id="32" name="ホームベース 31"/>
          <p:cNvSpPr/>
          <p:nvPr/>
        </p:nvSpPr>
        <p:spPr bwMode="auto">
          <a:xfrm>
            <a:off x="878146" y="2314972"/>
            <a:ext cx="3171643" cy="231853"/>
          </a:xfrm>
          <a:prstGeom prst="homePlate">
            <a:avLst>
              <a:gd name="adj" fmla="val 31941"/>
            </a:avLst>
          </a:prstGeom>
          <a:solidFill>
            <a:srgbClr val="C00000"/>
          </a:solidFill>
          <a:ln w="28575" cmpd="sng">
            <a:solidFill>
              <a:srgbClr val="C00000"/>
            </a:solidFill>
          </a:ln>
          <a:extLst/>
        </p:spPr>
        <p:txBody>
          <a:bodyPr rtlCol="0" anchor="ctr" anchorCtr="1"/>
          <a:lstStyle/>
          <a:p>
            <a:r>
              <a:rPr kumimoji="1" lang="ja-JP" altLang="en-US" sz="900" dirty="0" smtClean="0">
                <a:solidFill>
                  <a:srgbClr val="FFFFFF"/>
                </a:solidFill>
                <a:latin typeface="ヒラギノ角ゴ Pro W6"/>
                <a:ea typeface="ヒラギノ角ゴ Pro W6"/>
                <a:cs typeface="ヒラギノ角ゴ Pro W6"/>
              </a:rPr>
              <a:t>受講者募集</a:t>
            </a:r>
            <a:endParaRPr kumimoji="1" lang="ja-JP" altLang="en-US" sz="900" dirty="0">
              <a:solidFill>
                <a:srgbClr val="FFFFFF"/>
              </a:solidFill>
              <a:latin typeface="ヒラギノ角ゴ Pro W6"/>
              <a:ea typeface="ヒラギノ角ゴ Pro W6"/>
              <a:cs typeface="ヒラギノ角ゴ Pro W6"/>
            </a:endParaRPr>
          </a:p>
        </p:txBody>
      </p:sp>
      <p:sp>
        <p:nvSpPr>
          <p:cNvPr id="40" name="テキスト ボックス 7"/>
          <p:cNvSpPr txBox="1">
            <a:spLocks noChangeArrowheads="1"/>
          </p:cNvSpPr>
          <p:nvPr/>
        </p:nvSpPr>
        <p:spPr bwMode="auto">
          <a:xfrm>
            <a:off x="4842015" y="3475646"/>
            <a:ext cx="773676" cy="572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algn="just">
              <a:lnSpc>
                <a:spcPct val="120000"/>
              </a:lnSpc>
              <a:buClr>
                <a:schemeClr val="accent3"/>
              </a:buClr>
            </a:pPr>
            <a:r>
              <a:rPr lang="en-US" altLang="ja-JP" smtClean="0">
                <a:solidFill>
                  <a:srgbClr val="C00000"/>
                </a:solidFill>
                <a:latin typeface="ヒラギノ角ゴ Pro W3"/>
                <a:ea typeface="ヒラギノ角ゴ Pro W3"/>
                <a:cs typeface="ヒラギノ角ゴ Pro W3"/>
              </a:rPr>
              <a:t>  ☆</a:t>
            </a:r>
          </a:p>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第</a:t>
            </a:r>
            <a:r>
              <a:rPr lang="en-US" altLang="ja-JP" dirty="0" smtClean="0">
                <a:solidFill>
                  <a:srgbClr val="C00000"/>
                </a:solidFill>
                <a:latin typeface="ヒラギノ角ゴ Pro W3"/>
                <a:ea typeface="ヒラギノ角ゴ Pro W3"/>
                <a:cs typeface="ヒラギノ角ゴ Pro W3"/>
              </a:rPr>
              <a:t>1</a:t>
            </a:r>
            <a:r>
              <a:rPr lang="ja-JP" altLang="en-US" dirty="0" smtClean="0">
                <a:solidFill>
                  <a:srgbClr val="C00000"/>
                </a:solidFill>
                <a:latin typeface="ヒラギノ角ゴ Pro W3"/>
                <a:ea typeface="ヒラギノ角ゴ Pro W3"/>
                <a:cs typeface="ヒラギノ角ゴ Pro W3"/>
              </a:rPr>
              <a:t>回</a:t>
            </a:r>
            <a:endParaRPr lang="en-US" altLang="ja-JP" dirty="0">
              <a:solidFill>
                <a:srgbClr val="C00000"/>
              </a:solidFill>
              <a:latin typeface="ヒラギノ角ゴ Pro W3"/>
              <a:ea typeface="ヒラギノ角ゴ Pro W3"/>
              <a:cs typeface="ヒラギノ角ゴ Pro W3"/>
            </a:endParaRPr>
          </a:p>
        </p:txBody>
      </p:sp>
      <p:sp>
        <p:nvSpPr>
          <p:cNvPr id="42" name="Text Box 22"/>
          <p:cNvSpPr txBox="1">
            <a:spLocks noChangeArrowheads="1"/>
          </p:cNvSpPr>
          <p:nvPr/>
        </p:nvSpPr>
        <p:spPr bwMode="auto">
          <a:xfrm>
            <a:off x="210970" y="1319865"/>
            <a:ext cx="1510050" cy="329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marL="0" marR="0" lvl="0" indent="0" algn="ctr" defTabSz="914400" eaLnBrk="1" fontAlgn="auto" latinLnBrk="0" hangingPunct="1">
              <a:lnSpc>
                <a:spcPct val="110000"/>
              </a:lnSpc>
              <a:spcBef>
                <a:spcPct val="0"/>
              </a:spcBef>
              <a:spcAft>
                <a:spcPts val="0"/>
              </a:spcAft>
              <a:buClrTx/>
              <a:buSzTx/>
              <a:buFontTx/>
              <a:buNone/>
              <a:tabLst/>
              <a:defRPr/>
            </a:pPr>
            <a:r>
              <a:rPr lang="ja-JP" altLang="en-US" sz="1400" dirty="0" smtClean="0">
                <a:solidFill>
                  <a:srgbClr val="333333"/>
                </a:solidFill>
                <a:latin typeface="ヒラギノ角ゴ Pro W3"/>
                <a:ea typeface="ヒラギノ角ゴ Pro W3"/>
                <a:cs typeface="ヒラギノ角ゴ Pro W3"/>
              </a:rPr>
              <a:t>平成</a:t>
            </a:r>
            <a:r>
              <a:rPr lang="en-US" altLang="ja-JP" sz="1400" dirty="0" smtClean="0">
                <a:solidFill>
                  <a:srgbClr val="333333"/>
                </a:solidFill>
                <a:latin typeface="ヒラギノ角ゴ Pro W3"/>
                <a:ea typeface="ヒラギノ角ゴ Pro W3"/>
                <a:cs typeface="ヒラギノ角ゴ Pro W3"/>
              </a:rPr>
              <a:t>30</a:t>
            </a:r>
            <a:r>
              <a:rPr lang="ja-JP" altLang="en-US" sz="1400" dirty="0" smtClean="0">
                <a:solidFill>
                  <a:srgbClr val="333333"/>
                </a:solidFill>
                <a:latin typeface="ヒラギノ角ゴ Pro W3"/>
                <a:ea typeface="ヒラギノ角ゴ Pro W3"/>
                <a:cs typeface="ヒラギノ角ゴ Pro W3"/>
              </a:rPr>
              <a:t>年度</a:t>
            </a:r>
            <a:endPar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endParaRPr>
          </a:p>
        </p:txBody>
      </p:sp>
      <p:sp>
        <p:nvSpPr>
          <p:cNvPr id="51" name="Text Box 22"/>
          <p:cNvSpPr txBox="1">
            <a:spLocks noChangeArrowheads="1"/>
          </p:cNvSpPr>
          <p:nvPr/>
        </p:nvSpPr>
        <p:spPr bwMode="auto">
          <a:xfrm>
            <a:off x="1745303" y="1674503"/>
            <a:ext cx="759462"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ctr" eaLnBrk="1" hangingPunct="1">
              <a:lnSpc>
                <a:spcPct val="110000"/>
              </a:lnSpc>
              <a:spcBef>
                <a:spcPct val="0"/>
              </a:spcBef>
              <a:defRPr/>
            </a:pPr>
            <a:r>
              <a:rPr lang="en-US" altLang="ja-JP" sz="1400" dirty="0" smtClean="0">
                <a:solidFill>
                  <a:srgbClr val="333333"/>
                </a:solidFill>
                <a:latin typeface="ヒラギノ角ゴ Pro W3"/>
                <a:ea typeface="ヒラギノ角ゴ Pro W3"/>
                <a:cs typeface="ヒラギノ角ゴ Pro W3"/>
              </a:rPr>
              <a:t>12</a:t>
            </a:r>
            <a:r>
              <a:rPr lang="ja-JP" altLang="en-US" sz="1400" dirty="0" smtClean="0">
                <a:solidFill>
                  <a:srgbClr val="333333"/>
                </a:solidFill>
                <a:latin typeface="ヒラギノ角ゴ Pro W3"/>
                <a:ea typeface="ヒラギノ角ゴ Pro W3"/>
                <a:cs typeface="ヒラギノ角ゴ Pro W3"/>
              </a:rPr>
              <a:t>月</a:t>
            </a:r>
            <a:endPar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endParaRPr>
          </a:p>
        </p:txBody>
      </p:sp>
      <p:sp>
        <p:nvSpPr>
          <p:cNvPr id="52" name="Text Box 22"/>
          <p:cNvSpPr txBox="1">
            <a:spLocks noChangeArrowheads="1"/>
          </p:cNvSpPr>
          <p:nvPr/>
        </p:nvSpPr>
        <p:spPr bwMode="auto">
          <a:xfrm>
            <a:off x="2444515" y="1684080"/>
            <a:ext cx="759462"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ctr" eaLnBrk="1" hangingPunct="1">
              <a:lnSpc>
                <a:spcPct val="110000"/>
              </a:lnSpc>
              <a:spcBef>
                <a:spcPct val="0"/>
              </a:spcBef>
              <a:defRPr/>
            </a:pPr>
            <a:r>
              <a:rPr lang="en-US" altLang="ja-JP" sz="1400" dirty="0" smtClean="0">
                <a:solidFill>
                  <a:srgbClr val="333333"/>
                </a:solidFill>
                <a:latin typeface="ヒラギノ角ゴ Pro W3"/>
                <a:ea typeface="ヒラギノ角ゴ Pro W3"/>
                <a:cs typeface="ヒラギノ角ゴ Pro W3"/>
              </a:rPr>
              <a:t>1</a:t>
            </a:r>
            <a:r>
              <a:rPr lang="ja-JP" altLang="en-US" sz="1400" dirty="0" smtClean="0">
                <a:solidFill>
                  <a:srgbClr val="333333"/>
                </a:solidFill>
                <a:latin typeface="ヒラギノ角ゴ Pro W3"/>
                <a:ea typeface="ヒラギノ角ゴ Pro W3"/>
                <a:cs typeface="ヒラギノ角ゴ Pro W3"/>
              </a:rPr>
              <a:t>月</a:t>
            </a:r>
            <a:endPar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endParaRPr>
          </a:p>
        </p:txBody>
      </p:sp>
      <p:sp>
        <p:nvSpPr>
          <p:cNvPr id="53" name="Text Box 22"/>
          <p:cNvSpPr txBox="1">
            <a:spLocks noChangeArrowheads="1"/>
          </p:cNvSpPr>
          <p:nvPr/>
        </p:nvSpPr>
        <p:spPr bwMode="auto">
          <a:xfrm>
            <a:off x="4496778" y="1265514"/>
            <a:ext cx="1318570" cy="329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marL="0" marR="0" lvl="0" indent="0" algn="ctr" defTabSz="914400" eaLnBrk="1" fontAlgn="auto" latinLnBrk="0" hangingPunct="1">
              <a:lnSpc>
                <a:spcPct val="110000"/>
              </a:lnSpc>
              <a:spcBef>
                <a:spcPct val="0"/>
              </a:spcBef>
              <a:spcAft>
                <a:spcPts val="0"/>
              </a:spcAft>
              <a:buClrTx/>
              <a:buSzTx/>
              <a:buFontTx/>
              <a:buNone/>
              <a:tabLst/>
              <a:defRPr/>
            </a:pPr>
            <a:r>
              <a:rPr lang="ja-JP" altLang="en-US" sz="1400" dirty="0" smtClean="0">
                <a:solidFill>
                  <a:srgbClr val="333333"/>
                </a:solidFill>
                <a:latin typeface="ヒラギノ角ゴ Pro W3"/>
                <a:ea typeface="ヒラギノ角ゴ Pro W3"/>
                <a:cs typeface="ヒラギノ角ゴ Pro W3"/>
              </a:rPr>
              <a:t>平成</a:t>
            </a:r>
            <a:r>
              <a:rPr lang="en-US" altLang="ja-JP" sz="1400" dirty="0" smtClean="0">
                <a:solidFill>
                  <a:srgbClr val="333333"/>
                </a:solidFill>
                <a:latin typeface="ヒラギノ角ゴ Pro W3"/>
                <a:ea typeface="ヒラギノ角ゴ Pro W3"/>
                <a:cs typeface="ヒラギノ角ゴ Pro W3"/>
              </a:rPr>
              <a:t>31</a:t>
            </a:r>
            <a:r>
              <a:rPr lang="ja-JP" altLang="en-US" sz="1400" dirty="0" smtClean="0">
                <a:solidFill>
                  <a:srgbClr val="333333"/>
                </a:solidFill>
                <a:latin typeface="ヒラギノ角ゴ Pro W3"/>
                <a:ea typeface="ヒラギノ角ゴ Pro W3"/>
                <a:cs typeface="ヒラギノ角ゴ Pro W3"/>
              </a:rPr>
              <a:t>年度</a:t>
            </a:r>
            <a:endPar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endParaRPr>
          </a:p>
        </p:txBody>
      </p:sp>
      <p:sp>
        <p:nvSpPr>
          <p:cNvPr id="54" name="Text Box 22"/>
          <p:cNvSpPr txBox="1">
            <a:spLocks noChangeArrowheads="1"/>
          </p:cNvSpPr>
          <p:nvPr/>
        </p:nvSpPr>
        <p:spPr bwMode="auto">
          <a:xfrm>
            <a:off x="3855504" y="1681433"/>
            <a:ext cx="759462"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ctr" eaLnBrk="1" hangingPunct="1">
              <a:lnSpc>
                <a:spcPct val="110000"/>
              </a:lnSpc>
              <a:spcBef>
                <a:spcPct val="0"/>
              </a:spcBef>
              <a:defRPr/>
            </a:pPr>
            <a:r>
              <a:rPr lang="en-US" altLang="ja-JP" sz="1400" noProof="0">
                <a:solidFill>
                  <a:srgbClr val="333333"/>
                </a:solidFill>
                <a:latin typeface="ヒラギノ角ゴ Pro W3"/>
                <a:ea typeface="ヒラギノ角ゴ Pro W3"/>
                <a:cs typeface="ヒラギノ角ゴ Pro W3"/>
              </a:rPr>
              <a:t>3</a:t>
            </a:r>
            <a:r>
              <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rPr>
              <a:t>月</a:t>
            </a:r>
          </a:p>
        </p:txBody>
      </p:sp>
      <p:sp>
        <p:nvSpPr>
          <p:cNvPr id="55" name="Text Box 22"/>
          <p:cNvSpPr txBox="1">
            <a:spLocks noChangeArrowheads="1"/>
          </p:cNvSpPr>
          <p:nvPr/>
        </p:nvSpPr>
        <p:spPr bwMode="auto">
          <a:xfrm>
            <a:off x="5247355" y="1681577"/>
            <a:ext cx="759462"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ctr" eaLnBrk="1" hangingPunct="1">
              <a:lnSpc>
                <a:spcPct val="110000"/>
              </a:lnSpc>
              <a:spcBef>
                <a:spcPct val="0"/>
              </a:spcBef>
              <a:defRPr/>
            </a:pPr>
            <a:r>
              <a:rPr lang="en-US" altLang="ja-JP" sz="1400" noProof="0" dirty="0">
                <a:solidFill>
                  <a:srgbClr val="333333"/>
                </a:solidFill>
                <a:latin typeface="ヒラギノ角ゴ Pro W3"/>
                <a:ea typeface="ヒラギノ角ゴ Pro W3"/>
                <a:cs typeface="ヒラギノ角ゴ Pro W3"/>
              </a:rPr>
              <a:t>5</a:t>
            </a:r>
            <a:r>
              <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rPr>
              <a:t>月</a:t>
            </a:r>
          </a:p>
        </p:txBody>
      </p:sp>
      <p:sp>
        <p:nvSpPr>
          <p:cNvPr id="56" name="Text Box 22"/>
          <p:cNvSpPr txBox="1">
            <a:spLocks noChangeArrowheads="1"/>
          </p:cNvSpPr>
          <p:nvPr/>
        </p:nvSpPr>
        <p:spPr bwMode="auto">
          <a:xfrm>
            <a:off x="7342264" y="1663219"/>
            <a:ext cx="737239"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r" eaLnBrk="1" hangingPunct="1">
              <a:lnSpc>
                <a:spcPct val="110000"/>
              </a:lnSpc>
              <a:spcBef>
                <a:spcPct val="0"/>
              </a:spcBef>
              <a:defRPr/>
            </a:pPr>
            <a:r>
              <a:rPr lang="en-US" altLang="ja-JP" sz="1400" dirty="0" smtClean="0">
                <a:solidFill>
                  <a:srgbClr val="333333"/>
                </a:solidFill>
                <a:latin typeface="ヒラギノ角ゴ Pro W3"/>
                <a:ea typeface="ヒラギノ角ゴ Pro W3"/>
                <a:cs typeface="ヒラギノ角ゴ Pro W3"/>
              </a:rPr>
              <a:t>8</a:t>
            </a:r>
            <a:r>
              <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rPr>
              <a:t>月</a:t>
            </a:r>
          </a:p>
        </p:txBody>
      </p:sp>
      <p:sp>
        <p:nvSpPr>
          <p:cNvPr id="57" name="Text Box 22"/>
          <p:cNvSpPr txBox="1">
            <a:spLocks noChangeArrowheads="1"/>
          </p:cNvSpPr>
          <p:nvPr/>
        </p:nvSpPr>
        <p:spPr bwMode="auto">
          <a:xfrm>
            <a:off x="8056435" y="1653891"/>
            <a:ext cx="737239"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r" eaLnBrk="1" hangingPunct="1">
              <a:lnSpc>
                <a:spcPct val="110000"/>
              </a:lnSpc>
              <a:spcBef>
                <a:spcPct val="0"/>
              </a:spcBef>
              <a:defRPr/>
            </a:pPr>
            <a:r>
              <a:rPr lang="en-US" altLang="ja-JP" sz="1400" noProof="0" dirty="0" smtClean="0">
                <a:solidFill>
                  <a:srgbClr val="333333"/>
                </a:solidFill>
                <a:latin typeface="ヒラギノ角ゴ Pro W3"/>
                <a:ea typeface="ヒラギノ角ゴ Pro W3"/>
                <a:cs typeface="ヒラギノ角ゴ Pro W3"/>
              </a:rPr>
              <a:t>9</a:t>
            </a:r>
            <a:r>
              <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rPr>
              <a:t>月</a:t>
            </a:r>
          </a:p>
        </p:txBody>
      </p:sp>
      <p:sp>
        <p:nvSpPr>
          <p:cNvPr id="58" name="Text Box 22"/>
          <p:cNvSpPr txBox="1">
            <a:spLocks noChangeArrowheads="1"/>
          </p:cNvSpPr>
          <p:nvPr/>
        </p:nvSpPr>
        <p:spPr bwMode="auto">
          <a:xfrm>
            <a:off x="8770606" y="1644563"/>
            <a:ext cx="737239" cy="29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ＭＳ ゴシック" charset="0"/>
                <a:ea typeface="ＭＳ ゴシック" charset="0"/>
                <a:cs typeface="ＭＳ ゴシック" charset="0"/>
              </a:defRPr>
            </a:lvl1pPr>
            <a:lvl2pPr marL="742950" indent="-285750" eaLnBrk="0" hangingPunct="0">
              <a:defRPr kumimoji="1" sz="1200">
                <a:solidFill>
                  <a:schemeClr val="tx1"/>
                </a:solidFill>
                <a:latin typeface="ＭＳ ゴシック" charset="0"/>
                <a:ea typeface="ＭＳ ゴシック" charset="0"/>
                <a:cs typeface="ＭＳ ゴシック" charset="0"/>
              </a:defRPr>
            </a:lvl2pPr>
            <a:lvl3pPr marL="1143000" indent="-228600" eaLnBrk="0" hangingPunct="0">
              <a:defRPr kumimoji="1" sz="1200">
                <a:solidFill>
                  <a:schemeClr val="tx1"/>
                </a:solidFill>
                <a:latin typeface="ＭＳ ゴシック" charset="0"/>
                <a:ea typeface="ＭＳ ゴシック" charset="0"/>
                <a:cs typeface="ＭＳ ゴシック" charset="0"/>
              </a:defRPr>
            </a:lvl3pPr>
            <a:lvl4pPr marL="1600200" indent="-228600" eaLnBrk="0" hangingPunct="0">
              <a:defRPr kumimoji="1" sz="1200">
                <a:solidFill>
                  <a:schemeClr val="tx1"/>
                </a:solidFill>
                <a:latin typeface="ＭＳ ゴシック" charset="0"/>
                <a:ea typeface="ＭＳ ゴシック" charset="0"/>
                <a:cs typeface="ＭＳ ゴシック" charset="0"/>
              </a:defRPr>
            </a:lvl4pPr>
            <a:lvl5pPr marL="2057400" indent="-228600" eaLnBrk="0" hangingPunct="0">
              <a:defRPr kumimoji="1" sz="1200">
                <a:solidFill>
                  <a:schemeClr val="tx1"/>
                </a:solidFill>
                <a:latin typeface="ＭＳ ゴシック" charset="0"/>
                <a:ea typeface="ＭＳ ゴシック" charset="0"/>
                <a:cs typeface="ＭＳ ゴシック" charset="0"/>
              </a:defRPr>
            </a:lvl5pPr>
            <a:lvl6pPr marL="25146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eaLnBrk="0" fontAlgn="base" hangingPunct="0">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lvl="0" algn="r" eaLnBrk="1" hangingPunct="1">
              <a:lnSpc>
                <a:spcPct val="110000"/>
              </a:lnSpc>
              <a:spcBef>
                <a:spcPct val="0"/>
              </a:spcBef>
              <a:defRPr/>
            </a:pPr>
            <a:r>
              <a:rPr lang="en-US" altLang="ja-JP" sz="1400" dirty="0" smtClean="0">
                <a:solidFill>
                  <a:srgbClr val="333333"/>
                </a:solidFill>
                <a:latin typeface="ヒラギノ角ゴ Pro W3"/>
                <a:ea typeface="ヒラギノ角ゴ Pro W3"/>
                <a:cs typeface="ヒラギノ角ゴ Pro W3"/>
              </a:rPr>
              <a:t>10</a:t>
            </a:r>
            <a:r>
              <a:rPr kumimoji="1" lang="ja-JP" altLang="en-US" sz="1400" u="none" strike="noStrike" kern="0" cap="none" spc="0" normalizeH="0" baseline="0" noProof="0" dirty="0" smtClean="0">
                <a:ln>
                  <a:noFill/>
                </a:ln>
                <a:solidFill>
                  <a:srgbClr val="333333"/>
                </a:solidFill>
                <a:effectLst/>
                <a:uLnTx/>
                <a:uFillTx/>
                <a:latin typeface="ヒラギノ角ゴ Pro W3"/>
                <a:ea typeface="ヒラギノ角ゴ Pro W3"/>
                <a:cs typeface="ヒラギノ角ゴ Pro W3"/>
              </a:rPr>
              <a:t>月</a:t>
            </a:r>
          </a:p>
        </p:txBody>
      </p:sp>
      <p:sp>
        <p:nvSpPr>
          <p:cNvPr id="59" name="テキスト ボックス 7"/>
          <p:cNvSpPr txBox="1">
            <a:spLocks noChangeArrowheads="1"/>
          </p:cNvSpPr>
          <p:nvPr/>
        </p:nvSpPr>
        <p:spPr bwMode="auto">
          <a:xfrm>
            <a:off x="1104084" y="2702631"/>
            <a:ext cx="2722607" cy="1052596"/>
          </a:xfrm>
          <a:prstGeom prst="rect">
            <a:avLst/>
          </a:prstGeom>
          <a:noFill/>
          <a:ln w="19050">
            <a:solidFill>
              <a:srgbClr val="C00000"/>
            </a:solidFill>
            <a:prstDash val="sysDash"/>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お問い合わせ頂いた</a:t>
            </a:r>
            <a:endParaRPr lang="en-US" altLang="ja-JP" dirty="0" smtClean="0">
              <a:solidFill>
                <a:srgbClr val="C00000"/>
              </a:solidFill>
              <a:latin typeface="ヒラギノ角ゴ Pro W3"/>
              <a:ea typeface="ヒラギノ角ゴ Pro W3"/>
              <a:cs typeface="ヒラギノ角ゴ Pro W3"/>
            </a:endParaRPr>
          </a:p>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自治体、事業者に詳細をご説明し、</a:t>
            </a:r>
            <a:endParaRPr lang="en-US" altLang="ja-JP" dirty="0" smtClean="0">
              <a:solidFill>
                <a:srgbClr val="C00000"/>
              </a:solidFill>
              <a:latin typeface="ヒラギノ角ゴ Pro W3"/>
              <a:ea typeface="ヒラギノ角ゴ Pro W3"/>
              <a:cs typeface="ヒラギノ角ゴ Pro W3"/>
            </a:endParaRPr>
          </a:p>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合意の上、正式なお申込み手続きをお願いします。</a:t>
            </a:r>
            <a:endParaRPr lang="en-US" altLang="ja-JP" dirty="0">
              <a:solidFill>
                <a:srgbClr val="C00000"/>
              </a:solidFill>
              <a:latin typeface="ヒラギノ角ゴ Pro W3"/>
              <a:ea typeface="ヒラギノ角ゴ Pro W3"/>
              <a:cs typeface="ヒラギノ角ゴ Pro W3"/>
            </a:endParaRPr>
          </a:p>
        </p:txBody>
      </p:sp>
      <p:sp>
        <p:nvSpPr>
          <p:cNvPr id="33" name="ホームベース 32"/>
          <p:cNvSpPr/>
          <p:nvPr/>
        </p:nvSpPr>
        <p:spPr bwMode="auto">
          <a:xfrm>
            <a:off x="4598538" y="2977103"/>
            <a:ext cx="4259237" cy="430066"/>
          </a:xfrm>
          <a:prstGeom prst="homePlate">
            <a:avLst>
              <a:gd name="adj" fmla="val 31941"/>
            </a:avLst>
          </a:prstGeom>
          <a:solidFill>
            <a:srgbClr val="C00000"/>
          </a:solidFill>
          <a:ln w="28575" cmpd="sng">
            <a:solidFill>
              <a:srgbClr val="FFFFFF"/>
            </a:solidFill>
          </a:ln>
          <a:extLst/>
        </p:spPr>
        <p:txBody>
          <a:bodyPr rtlCol="0" anchor="ctr" anchorCtr="1"/>
          <a:lstStyle/>
          <a:p>
            <a:r>
              <a:rPr lang="ja-JP" altLang="en-US" sz="900" dirty="0" smtClean="0">
                <a:solidFill>
                  <a:srgbClr val="FFFFFF"/>
                </a:solidFill>
                <a:latin typeface="ヒラギノ角ゴ Pro W6"/>
                <a:ea typeface="ヒラギノ角ゴ Pro W6"/>
                <a:cs typeface="ヒラギノ角ゴ Pro W6"/>
              </a:rPr>
              <a:t>カリキュラム</a:t>
            </a:r>
            <a:r>
              <a:rPr lang="ja-JP" altLang="en-US" sz="900" smtClean="0">
                <a:solidFill>
                  <a:srgbClr val="FFFFFF"/>
                </a:solidFill>
                <a:latin typeface="ヒラギノ角ゴ Pro W6"/>
                <a:ea typeface="ヒラギノ角ゴ Pro W6"/>
                <a:cs typeface="ヒラギノ角ゴ Pro W6"/>
              </a:rPr>
              <a:t>実施</a:t>
            </a:r>
            <a:r>
              <a:rPr lang="en-US" altLang="ja-JP" sz="900" dirty="0" smtClean="0">
                <a:solidFill>
                  <a:srgbClr val="FFFFFF"/>
                </a:solidFill>
                <a:latin typeface="ヒラギノ角ゴ Pro W6"/>
                <a:ea typeface="ヒラギノ角ゴ Pro W6"/>
                <a:cs typeface="ヒラギノ角ゴ Pro W6"/>
              </a:rPr>
              <a:t>(@</a:t>
            </a:r>
            <a:r>
              <a:rPr lang="ja-JP" altLang="en-US" sz="900" dirty="0" smtClean="0">
                <a:solidFill>
                  <a:srgbClr val="FFFFFF"/>
                </a:solidFill>
                <a:latin typeface="ヒラギノ角ゴ Pro W6"/>
                <a:ea typeface="ヒラギノ角ゴ Pro W6"/>
                <a:cs typeface="ヒラギノ角ゴ Pro W6"/>
              </a:rPr>
              <a:t>東京）</a:t>
            </a:r>
            <a:endParaRPr lang="en-US" altLang="ja-JP" sz="900" dirty="0" smtClean="0">
              <a:solidFill>
                <a:srgbClr val="FFFFFF"/>
              </a:solidFill>
              <a:latin typeface="ヒラギノ角ゴ Pro W6"/>
              <a:ea typeface="ヒラギノ角ゴ Pro W6"/>
              <a:cs typeface="ヒラギノ角ゴ Pro W6"/>
            </a:endParaRPr>
          </a:p>
        </p:txBody>
      </p:sp>
      <p:sp>
        <p:nvSpPr>
          <p:cNvPr id="61" name="テキスト ボックス 7"/>
          <p:cNvSpPr txBox="1">
            <a:spLocks noChangeArrowheads="1"/>
          </p:cNvSpPr>
          <p:nvPr/>
        </p:nvSpPr>
        <p:spPr bwMode="auto">
          <a:xfrm>
            <a:off x="5615691" y="3475646"/>
            <a:ext cx="773676" cy="572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algn="just">
              <a:lnSpc>
                <a:spcPct val="120000"/>
              </a:lnSpc>
              <a:buClr>
                <a:schemeClr val="accent3"/>
              </a:buClr>
            </a:pPr>
            <a:r>
              <a:rPr lang="en-US" altLang="ja-JP" dirty="0" smtClean="0">
                <a:solidFill>
                  <a:srgbClr val="C00000"/>
                </a:solidFill>
                <a:latin typeface="ヒラギノ角ゴ Pro W3"/>
                <a:ea typeface="ヒラギノ角ゴ Pro W3"/>
                <a:cs typeface="ヒラギノ角ゴ Pro W3"/>
              </a:rPr>
              <a:t>  ☆</a:t>
            </a:r>
          </a:p>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第</a:t>
            </a:r>
            <a:r>
              <a:rPr lang="en-US" altLang="ja-JP" dirty="0">
                <a:solidFill>
                  <a:srgbClr val="C00000"/>
                </a:solidFill>
                <a:latin typeface="ヒラギノ角ゴ Pro W3"/>
                <a:ea typeface="ヒラギノ角ゴ Pro W3"/>
                <a:cs typeface="ヒラギノ角ゴ Pro W3"/>
              </a:rPr>
              <a:t>2</a:t>
            </a:r>
            <a:r>
              <a:rPr lang="ja-JP" altLang="en-US" dirty="0" smtClean="0">
                <a:solidFill>
                  <a:srgbClr val="C00000"/>
                </a:solidFill>
                <a:latin typeface="ヒラギノ角ゴ Pro W3"/>
                <a:ea typeface="ヒラギノ角ゴ Pro W3"/>
                <a:cs typeface="ヒラギノ角ゴ Pro W3"/>
              </a:rPr>
              <a:t>回</a:t>
            </a:r>
            <a:endParaRPr lang="en-US" altLang="ja-JP" dirty="0">
              <a:solidFill>
                <a:srgbClr val="C00000"/>
              </a:solidFill>
              <a:latin typeface="ヒラギノ角ゴ Pro W3"/>
              <a:ea typeface="ヒラギノ角ゴ Pro W3"/>
              <a:cs typeface="ヒラギノ角ゴ Pro W3"/>
            </a:endParaRPr>
          </a:p>
        </p:txBody>
      </p:sp>
      <p:sp>
        <p:nvSpPr>
          <p:cNvPr id="62" name="テキスト ボックス 7"/>
          <p:cNvSpPr txBox="1">
            <a:spLocks noChangeArrowheads="1"/>
          </p:cNvSpPr>
          <p:nvPr/>
        </p:nvSpPr>
        <p:spPr bwMode="auto">
          <a:xfrm>
            <a:off x="6339775" y="3461349"/>
            <a:ext cx="773676" cy="572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algn="just">
              <a:lnSpc>
                <a:spcPct val="120000"/>
              </a:lnSpc>
              <a:buClr>
                <a:schemeClr val="accent3"/>
              </a:buClr>
            </a:pPr>
            <a:r>
              <a:rPr lang="en-US" altLang="ja-JP" dirty="0" smtClean="0">
                <a:solidFill>
                  <a:srgbClr val="C00000"/>
                </a:solidFill>
                <a:latin typeface="ヒラギノ角ゴ Pro W3"/>
                <a:ea typeface="ヒラギノ角ゴ Pro W3"/>
                <a:cs typeface="ヒラギノ角ゴ Pro W3"/>
              </a:rPr>
              <a:t>  ☆</a:t>
            </a:r>
          </a:p>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第</a:t>
            </a:r>
            <a:r>
              <a:rPr lang="en-US" altLang="ja-JP" dirty="0" smtClean="0">
                <a:solidFill>
                  <a:srgbClr val="C00000"/>
                </a:solidFill>
                <a:latin typeface="ヒラギノ角ゴ Pro W3"/>
                <a:ea typeface="ヒラギノ角ゴ Pro W3"/>
                <a:cs typeface="ヒラギノ角ゴ Pro W3"/>
              </a:rPr>
              <a:t>3</a:t>
            </a:r>
            <a:r>
              <a:rPr lang="ja-JP" altLang="en-US" dirty="0" smtClean="0">
                <a:solidFill>
                  <a:srgbClr val="C00000"/>
                </a:solidFill>
                <a:latin typeface="ヒラギノ角ゴ Pro W3"/>
                <a:ea typeface="ヒラギノ角ゴ Pro W3"/>
                <a:cs typeface="ヒラギノ角ゴ Pro W3"/>
              </a:rPr>
              <a:t>回</a:t>
            </a:r>
            <a:endParaRPr lang="en-US" altLang="ja-JP" dirty="0">
              <a:solidFill>
                <a:srgbClr val="C00000"/>
              </a:solidFill>
              <a:latin typeface="ヒラギノ角ゴ Pro W3"/>
              <a:ea typeface="ヒラギノ角ゴ Pro W3"/>
              <a:cs typeface="ヒラギノ角ゴ Pro W3"/>
            </a:endParaRPr>
          </a:p>
        </p:txBody>
      </p:sp>
      <p:sp>
        <p:nvSpPr>
          <p:cNvPr id="63" name="テキスト ボックス 7"/>
          <p:cNvSpPr txBox="1">
            <a:spLocks noChangeArrowheads="1"/>
          </p:cNvSpPr>
          <p:nvPr/>
        </p:nvSpPr>
        <p:spPr bwMode="auto">
          <a:xfrm>
            <a:off x="7063859" y="3447052"/>
            <a:ext cx="773676" cy="572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algn="just">
              <a:lnSpc>
                <a:spcPct val="120000"/>
              </a:lnSpc>
              <a:buClr>
                <a:schemeClr val="accent3"/>
              </a:buClr>
            </a:pPr>
            <a:r>
              <a:rPr lang="en-US" altLang="ja-JP" dirty="0" smtClean="0">
                <a:solidFill>
                  <a:srgbClr val="C00000"/>
                </a:solidFill>
                <a:latin typeface="ヒラギノ角ゴ Pro W3"/>
                <a:ea typeface="ヒラギノ角ゴ Pro W3"/>
                <a:cs typeface="ヒラギノ角ゴ Pro W3"/>
              </a:rPr>
              <a:t>  ☆</a:t>
            </a:r>
          </a:p>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第</a:t>
            </a:r>
            <a:r>
              <a:rPr lang="en-US" altLang="ja-JP" dirty="0">
                <a:solidFill>
                  <a:srgbClr val="C00000"/>
                </a:solidFill>
                <a:latin typeface="ヒラギノ角ゴ Pro W3"/>
                <a:ea typeface="ヒラギノ角ゴ Pro W3"/>
                <a:cs typeface="ヒラギノ角ゴ Pro W3"/>
              </a:rPr>
              <a:t>4</a:t>
            </a:r>
            <a:r>
              <a:rPr lang="ja-JP" altLang="en-US" dirty="0" smtClean="0">
                <a:solidFill>
                  <a:srgbClr val="C00000"/>
                </a:solidFill>
                <a:latin typeface="ヒラギノ角ゴ Pro W3"/>
                <a:ea typeface="ヒラギノ角ゴ Pro W3"/>
                <a:cs typeface="ヒラギノ角ゴ Pro W3"/>
              </a:rPr>
              <a:t>回</a:t>
            </a:r>
            <a:endParaRPr lang="en-US" altLang="ja-JP" dirty="0">
              <a:solidFill>
                <a:srgbClr val="C00000"/>
              </a:solidFill>
              <a:latin typeface="ヒラギノ角ゴ Pro W3"/>
              <a:ea typeface="ヒラギノ角ゴ Pro W3"/>
              <a:cs typeface="ヒラギノ角ゴ Pro W3"/>
            </a:endParaRPr>
          </a:p>
        </p:txBody>
      </p:sp>
      <p:sp>
        <p:nvSpPr>
          <p:cNvPr id="64" name="テキスト ボックス 7"/>
          <p:cNvSpPr txBox="1">
            <a:spLocks noChangeArrowheads="1"/>
          </p:cNvSpPr>
          <p:nvPr/>
        </p:nvSpPr>
        <p:spPr bwMode="auto">
          <a:xfrm>
            <a:off x="7787243" y="3452827"/>
            <a:ext cx="773676" cy="572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algn="just">
              <a:lnSpc>
                <a:spcPct val="120000"/>
              </a:lnSpc>
              <a:buClr>
                <a:schemeClr val="accent3"/>
              </a:buClr>
            </a:pPr>
            <a:r>
              <a:rPr lang="en-US" altLang="ja-JP" dirty="0" smtClean="0">
                <a:solidFill>
                  <a:srgbClr val="C00000"/>
                </a:solidFill>
                <a:latin typeface="ヒラギノ角ゴ Pro W3"/>
                <a:ea typeface="ヒラギノ角ゴ Pro W3"/>
                <a:cs typeface="ヒラギノ角ゴ Pro W3"/>
              </a:rPr>
              <a:t>  ☆</a:t>
            </a:r>
          </a:p>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第</a:t>
            </a:r>
            <a:r>
              <a:rPr lang="en-US" altLang="ja-JP" dirty="0" smtClean="0">
                <a:solidFill>
                  <a:srgbClr val="C00000"/>
                </a:solidFill>
                <a:latin typeface="ヒラギノ角ゴ Pro W3"/>
                <a:ea typeface="ヒラギノ角ゴ Pro W3"/>
                <a:cs typeface="ヒラギノ角ゴ Pro W3"/>
              </a:rPr>
              <a:t>5</a:t>
            </a:r>
            <a:r>
              <a:rPr lang="ja-JP" altLang="en-US" dirty="0" smtClean="0">
                <a:solidFill>
                  <a:srgbClr val="C00000"/>
                </a:solidFill>
                <a:latin typeface="ヒラギノ角ゴ Pro W3"/>
                <a:ea typeface="ヒラギノ角ゴ Pro W3"/>
                <a:cs typeface="ヒラギノ角ゴ Pro W3"/>
              </a:rPr>
              <a:t>回</a:t>
            </a:r>
            <a:endParaRPr lang="en-US" altLang="ja-JP" dirty="0">
              <a:solidFill>
                <a:srgbClr val="C00000"/>
              </a:solidFill>
              <a:latin typeface="ヒラギノ角ゴ Pro W3"/>
              <a:ea typeface="ヒラギノ角ゴ Pro W3"/>
              <a:cs typeface="ヒラギノ角ゴ Pro W3"/>
            </a:endParaRPr>
          </a:p>
        </p:txBody>
      </p:sp>
      <p:sp>
        <p:nvSpPr>
          <p:cNvPr id="65" name="テキスト ボックス 7"/>
          <p:cNvSpPr txBox="1">
            <a:spLocks noChangeArrowheads="1"/>
          </p:cNvSpPr>
          <p:nvPr/>
        </p:nvSpPr>
        <p:spPr bwMode="auto">
          <a:xfrm>
            <a:off x="8496868" y="3442460"/>
            <a:ext cx="773676" cy="572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algn="just">
              <a:lnSpc>
                <a:spcPct val="120000"/>
              </a:lnSpc>
              <a:buClr>
                <a:schemeClr val="accent3"/>
              </a:buClr>
            </a:pPr>
            <a:r>
              <a:rPr lang="en-US" altLang="ja-JP" dirty="0" smtClean="0">
                <a:solidFill>
                  <a:srgbClr val="C00000"/>
                </a:solidFill>
                <a:latin typeface="ヒラギノ角ゴ Pro W3"/>
                <a:ea typeface="ヒラギノ角ゴ Pro W3"/>
                <a:cs typeface="ヒラギノ角ゴ Pro W3"/>
              </a:rPr>
              <a:t>  ☆</a:t>
            </a:r>
          </a:p>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第</a:t>
            </a:r>
            <a:r>
              <a:rPr lang="en-US" altLang="ja-JP" dirty="0">
                <a:solidFill>
                  <a:srgbClr val="C00000"/>
                </a:solidFill>
                <a:latin typeface="ヒラギノ角ゴ Pro W3"/>
                <a:ea typeface="ヒラギノ角ゴ Pro W3"/>
                <a:cs typeface="ヒラギノ角ゴ Pro W3"/>
              </a:rPr>
              <a:t>6</a:t>
            </a:r>
            <a:r>
              <a:rPr lang="ja-JP" altLang="en-US" dirty="0" smtClean="0">
                <a:solidFill>
                  <a:srgbClr val="C00000"/>
                </a:solidFill>
                <a:latin typeface="ヒラギノ角ゴ Pro W3"/>
                <a:ea typeface="ヒラギノ角ゴ Pro W3"/>
                <a:cs typeface="ヒラギノ角ゴ Pro W3"/>
              </a:rPr>
              <a:t>回</a:t>
            </a:r>
            <a:endParaRPr lang="en-US" altLang="ja-JP" dirty="0">
              <a:solidFill>
                <a:srgbClr val="C00000"/>
              </a:solidFill>
              <a:latin typeface="ヒラギノ角ゴ Pro W3"/>
              <a:ea typeface="ヒラギノ角ゴ Pro W3"/>
              <a:cs typeface="ヒラギノ角ゴ Pro W3"/>
            </a:endParaRPr>
          </a:p>
        </p:txBody>
      </p:sp>
      <p:sp>
        <p:nvSpPr>
          <p:cNvPr id="66" name="ホームベース 65"/>
          <p:cNvSpPr/>
          <p:nvPr/>
        </p:nvSpPr>
        <p:spPr bwMode="auto">
          <a:xfrm>
            <a:off x="5011307" y="4284869"/>
            <a:ext cx="4789918" cy="430066"/>
          </a:xfrm>
          <a:prstGeom prst="homePlate">
            <a:avLst>
              <a:gd name="adj" fmla="val 31941"/>
            </a:avLst>
          </a:prstGeom>
          <a:solidFill>
            <a:srgbClr val="C00000"/>
          </a:solidFill>
          <a:ln w="28575" cmpd="sng">
            <a:solidFill>
              <a:srgbClr val="FFFFFF"/>
            </a:solidFill>
          </a:ln>
          <a:extLst/>
        </p:spPr>
        <p:txBody>
          <a:bodyPr rtlCol="0" anchor="ctr" anchorCtr="1"/>
          <a:lstStyle/>
          <a:p>
            <a:r>
              <a:rPr lang="ja-JP" altLang="en-US" sz="900" dirty="0" smtClean="0">
                <a:solidFill>
                  <a:srgbClr val="FFFFFF"/>
                </a:solidFill>
                <a:latin typeface="ヒラギノ角ゴ Pro W6"/>
                <a:ea typeface="ヒラギノ角ゴ Pro W6"/>
                <a:cs typeface="ヒラギノ角ゴ Pro W6"/>
              </a:rPr>
              <a:t>オンライン・サロン開設・実施（通年）</a:t>
            </a:r>
            <a:endParaRPr lang="en-US" altLang="ja-JP" sz="900" dirty="0" smtClean="0">
              <a:solidFill>
                <a:srgbClr val="FFFFFF"/>
              </a:solidFill>
              <a:latin typeface="ヒラギノ角ゴ Pro W6"/>
              <a:ea typeface="ヒラギノ角ゴ Pro W6"/>
              <a:cs typeface="ヒラギノ角ゴ Pro W6"/>
            </a:endParaRPr>
          </a:p>
        </p:txBody>
      </p:sp>
      <p:sp>
        <p:nvSpPr>
          <p:cNvPr id="67" name="ホームベース 66"/>
          <p:cNvSpPr/>
          <p:nvPr/>
        </p:nvSpPr>
        <p:spPr bwMode="auto">
          <a:xfrm>
            <a:off x="858693" y="4545493"/>
            <a:ext cx="3171643" cy="231853"/>
          </a:xfrm>
          <a:prstGeom prst="homePlate">
            <a:avLst>
              <a:gd name="adj" fmla="val 31941"/>
            </a:avLst>
          </a:prstGeom>
          <a:solidFill>
            <a:srgbClr val="C00000"/>
          </a:solidFill>
          <a:ln w="28575" cmpd="sng">
            <a:solidFill>
              <a:srgbClr val="C00000"/>
            </a:solidFill>
          </a:ln>
          <a:extLst/>
        </p:spPr>
        <p:txBody>
          <a:bodyPr rtlCol="0" anchor="ctr" anchorCtr="1"/>
          <a:lstStyle/>
          <a:p>
            <a:r>
              <a:rPr kumimoji="1" lang="ja-JP" altLang="en-US" sz="900" dirty="0" smtClean="0">
                <a:solidFill>
                  <a:srgbClr val="FFFFFF"/>
                </a:solidFill>
                <a:latin typeface="ヒラギノ角ゴ Pro W6"/>
                <a:ea typeface="ヒラギノ角ゴ Pro W6"/>
                <a:cs typeface="ヒラギノ角ゴ Pro W6"/>
              </a:rPr>
              <a:t>地域おこし協力隊募集支援</a:t>
            </a:r>
            <a:endParaRPr kumimoji="1" lang="ja-JP" altLang="en-US" sz="900" dirty="0">
              <a:solidFill>
                <a:srgbClr val="FFFFFF"/>
              </a:solidFill>
              <a:latin typeface="ヒラギノ角ゴ Pro W6"/>
              <a:ea typeface="ヒラギノ角ゴ Pro W6"/>
              <a:cs typeface="ヒラギノ角ゴ Pro W6"/>
            </a:endParaRPr>
          </a:p>
        </p:txBody>
      </p:sp>
      <p:sp>
        <p:nvSpPr>
          <p:cNvPr id="3" name="テキスト ボックス 2"/>
          <p:cNvSpPr txBox="1"/>
          <p:nvPr/>
        </p:nvSpPr>
        <p:spPr>
          <a:xfrm>
            <a:off x="965995" y="702492"/>
            <a:ext cx="8515311" cy="400110"/>
          </a:xfrm>
          <a:prstGeom prst="rect">
            <a:avLst/>
          </a:prstGeom>
          <a:noFill/>
        </p:spPr>
        <p:txBody>
          <a:bodyPr wrap="square" rtlCol="0">
            <a:spAutoFit/>
          </a:bodyPr>
          <a:lstStyle/>
          <a:p>
            <a:pPr algn="l"/>
            <a:r>
              <a:rPr lang="ja-JP" altLang="en-US" sz="1600" b="0" dirty="0" smtClean="0">
                <a:latin typeface="メイリオ"/>
                <a:ea typeface="メイリオ"/>
                <a:cs typeface="メイリオ"/>
              </a:rPr>
              <a:t>来年度（平成</a:t>
            </a:r>
            <a:r>
              <a:rPr lang="en-US" altLang="ja-JP" sz="1600" b="0" dirty="0" smtClean="0">
                <a:latin typeface="メイリオ"/>
                <a:ea typeface="メイリオ"/>
                <a:cs typeface="メイリオ"/>
              </a:rPr>
              <a:t>31</a:t>
            </a:r>
            <a:r>
              <a:rPr lang="ja-JP" altLang="en-US" sz="1600" b="0" dirty="0" smtClean="0">
                <a:latin typeface="メイリオ"/>
                <a:ea typeface="メイリオ"/>
                <a:cs typeface="メイリオ"/>
              </a:rPr>
              <a:t>年度</a:t>
            </a:r>
            <a:r>
              <a:rPr kumimoji="1" lang="en-US" altLang="ja-JP" sz="1600" b="0" dirty="0" smtClean="0">
                <a:latin typeface="メイリオ"/>
                <a:ea typeface="メイリオ"/>
                <a:cs typeface="メイリオ"/>
              </a:rPr>
              <a:t>4</a:t>
            </a:r>
            <a:r>
              <a:rPr kumimoji="1" lang="ja-JP" altLang="en-US" sz="1600" b="0" dirty="0" smtClean="0">
                <a:latin typeface="メイリオ"/>
                <a:ea typeface="メイリオ"/>
                <a:cs typeface="メイリオ"/>
              </a:rPr>
              <a:t>月）開始に向けて、以下のようなスケジュールで進める予定です。</a:t>
            </a:r>
          </a:p>
        </p:txBody>
      </p:sp>
      <p:sp>
        <p:nvSpPr>
          <p:cNvPr id="70" name="タイトル 4">
            <a:extLst>
              <a:ext uri="{FF2B5EF4-FFF2-40B4-BE49-F238E27FC236}">
                <a16:creationId xmlns:a16="http://schemas.microsoft.com/office/drawing/2014/main" xmlns="" id="{053873E6-E75C-4D9D-A4F6-DC390FFDB147}"/>
              </a:ext>
            </a:extLst>
          </p:cNvPr>
          <p:cNvSpPr txBox="1">
            <a:spLocks/>
          </p:cNvSpPr>
          <p:nvPr/>
        </p:nvSpPr>
        <p:spPr>
          <a:xfrm>
            <a:off x="378160" y="6017583"/>
            <a:ext cx="8892384" cy="696020"/>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en-US" altLang="ja-JP" sz="1200" b="0" kern="0" dirty="0" smtClean="0">
                <a:latin typeface="メイリオ" pitchFamily="50" charset="-128"/>
                <a:ea typeface="メイリオ" pitchFamily="50" charset="-128"/>
                <a:cs typeface="メイリオ" pitchFamily="50" charset="-128"/>
              </a:rPr>
              <a:t>※</a:t>
            </a:r>
            <a:r>
              <a:rPr lang="ja-JP" altLang="en-US" sz="1200" b="0" kern="0" dirty="0" smtClean="0">
                <a:latin typeface="メイリオ" pitchFamily="50" charset="-128"/>
                <a:ea typeface="メイリオ" pitchFamily="50" charset="-128"/>
                <a:cs typeface="メイリオ" pitchFamily="50" charset="-128"/>
              </a:rPr>
              <a:t>問い合わせ状況に応じて、自治体向け説明会を開催することを検討しています。</a:t>
            </a:r>
            <a:r>
              <a:rPr lang="en-US" altLang="ja-JP" sz="1200" b="0" kern="0" dirty="0" smtClean="0">
                <a:latin typeface="メイリオ" pitchFamily="50" charset="-128"/>
                <a:ea typeface="メイリオ" pitchFamily="50" charset="-128"/>
                <a:cs typeface="メイリオ" pitchFamily="50" charset="-128"/>
              </a:rPr>
              <a:t>(</a:t>
            </a:r>
            <a:r>
              <a:rPr lang="ja-JP" altLang="en-US" sz="1200" b="0" kern="0" dirty="0" smtClean="0">
                <a:latin typeface="メイリオ" pitchFamily="50" charset="-128"/>
                <a:ea typeface="メイリオ" pitchFamily="50" charset="-128"/>
                <a:cs typeface="メイリオ" pitchFamily="50" charset="-128"/>
              </a:rPr>
              <a:t>日程は別途調整し告知）</a:t>
            </a:r>
            <a:endParaRPr lang="en-US" altLang="ja-JP" sz="1200" b="0" kern="0" dirty="0" smtClean="0">
              <a:latin typeface="メイリオ" pitchFamily="50" charset="-128"/>
              <a:ea typeface="メイリオ" pitchFamily="50" charset="-128"/>
              <a:cs typeface="メイリオ" pitchFamily="50" charset="-128"/>
            </a:endParaRPr>
          </a:p>
          <a:p>
            <a:pPr>
              <a:lnSpc>
                <a:spcPct val="100000"/>
              </a:lnSpc>
              <a:buClrTx/>
              <a:buFontTx/>
            </a:pPr>
            <a:r>
              <a:rPr lang="ja-JP" altLang="en-US" sz="1200" b="0" kern="0" dirty="0">
                <a:latin typeface="メイリオ" pitchFamily="50" charset="-128"/>
                <a:ea typeface="メイリオ" pitchFamily="50" charset="-128"/>
                <a:cs typeface="メイリオ" pitchFamily="50" charset="-128"/>
              </a:rPr>
              <a:t>　</a:t>
            </a:r>
            <a:r>
              <a:rPr lang="ja-JP" altLang="en-US" sz="1200" b="0" kern="0" dirty="0" smtClean="0">
                <a:latin typeface="メイリオ" pitchFamily="50" charset="-128"/>
                <a:ea typeface="メイリオ" pitchFamily="50" charset="-128"/>
                <a:cs typeface="メイリオ" pitchFamily="50" charset="-128"/>
              </a:rPr>
              <a:t>（お問い合わせについては、随時弊社サイト</a:t>
            </a:r>
            <a:r>
              <a:rPr lang="en-US" altLang="ja-JP" sz="1200" b="0" kern="0" dirty="0">
                <a:latin typeface="メイリオ" pitchFamily="50" charset="-128"/>
                <a:ea typeface="メイリオ" pitchFamily="50" charset="-128"/>
                <a:cs typeface="メイリオ" pitchFamily="50" charset="-128"/>
              </a:rPr>
              <a:t>(</a:t>
            </a:r>
            <a:r>
              <a:rPr lang="en-US" altLang="ja-JP" sz="1200" b="0" kern="0" dirty="0">
                <a:latin typeface="メイリオ" pitchFamily="50" charset="-128"/>
                <a:ea typeface="メイリオ" pitchFamily="50" charset="-128"/>
                <a:cs typeface="メイリオ" pitchFamily="50" charset="-128"/>
                <a:hlinkClick r:id="rId3"/>
              </a:rPr>
              <a:t>https://</a:t>
            </a:r>
            <a:r>
              <a:rPr lang="en-US" altLang="ja-JP" sz="1200" b="0" kern="0" dirty="0" smtClean="0">
                <a:latin typeface="メイリオ" pitchFamily="50" charset="-128"/>
                <a:ea typeface="メイリオ" pitchFamily="50" charset="-128"/>
                <a:cs typeface="メイリオ" pitchFamily="50" charset="-128"/>
                <a:hlinkClick r:id="rId3"/>
              </a:rPr>
              <a:t>www.nativ.co.jp)</a:t>
            </a:r>
            <a:r>
              <a:rPr lang="en-US" altLang="ja-JP" sz="1200" b="0" kern="0" dirty="0" smtClean="0">
                <a:latin typeface="メイリオ" pitchFamily="50" charset="-128"/>
                <a:ea typeface="メイリオ" pitchFamily="50" charset="-128"/>
                <a:cs typeface="メイリオ" pitchFamily="50" charset="-128"/>
              </a:rPr>
              <a:t> </a:t>
            </a:r>
            <a:r>
              <a:rPr lang="ja-JP" altLang="en-US" sz="1200" b="0" kern="0" dirty="0" smtClean="0">
                <a:latin typeface="メイリオ" pitchFamily="50" charset="-128"/>
                <a:ea typeface="メイリオ" pitchFamily="50" charset="-128"/>
                <a:cs typeface="メイリオ" pitchFamily="50" charset="-128"/>
              </a:rPr>
              <a:t>にて受け付けております）</a:t>
            </a:r>
            <a:endParaRPr lang="en-US" altLang="ja-JP" sz="1200" b="0" kern="0" dirty="0" smtClean="0">
              <a:latin typeface="メイリオ" pitchFamily="50" charset="-128"/>
              <a:ea typeface="メイリオ" pitchFamily="50" charset="-128"/>
              <a:cs typeface="メイリオ" pitchFamily="50" charset="-128"/>
            </a:endParaRPr>
          </a:p>
          <a:p>
            <a:pPr>
              <a:lnSpc>
                <a:spcPct val="100000"/>
              </a:lnSpc>
              <a:buClrTx/>
              <a:buFontTx/>
            </a:pPr>
            <a:r>
              <a:rPr lang="en-US" altLang="ja-JP" sz="1200" b="0" kern="0" dirty="0" smtClean="0">
                <a:latin typeface="メイリオ" pitchFamily="50" charset="-128"/>
                <a:ea typeface="メイリオ" pitchFamily="50" charset="-128"/>
                <a:cs typeface="メイリオ" pitchFamily="50" charset="-128"/>
              </a:rPr>
              <a:t>※</a:t>
            </a:r>
            <a:r>
              <a:rPr lang="ja-JP" altLang="en-US" sz="1200" b="0" kern="0" dirty="0" smtClean="0">
                <a:latin typeface="メイリオ" pitchFamily="50" charset="-128"/>
                <a:ea typeface="メイリオ" pitchFamily="50" charset="-128"/>
                <a:cs typeface="メイリオ" pitchFamily="50" charset="-128"/>
              </a:rPr>
              <a:t>ご要望状況を見ながら、平成</a:t>
            </a:r>
            <a:r>
              <a:rPr lang="en-US" altLang="ja-JP" sz="1200" b="0" kern="0" dirty="0" smtClean="0">
                <a:latin typeface="メイリオ" pitchFamily="50" charset="-128"/>
                <a:ea typeface="メイリオ" pitchFamily="50" charset="-128"/>
                <a:cs typeface="メイリオ" pitchFamily="50" charset="-128"/>
              </a:rPr>
              <a:t>31</a:t>
            </a:r>
            <a:r>
              <a:rPr lang="ja-JP" altLang="en-US" sz="1200" b="0" kern="0" dirty="0" smtClean="0">
                <a:latin typeface="メイリオ" pitchFamily="50" charset="-128"/>
                <a:ea typeface="メイリオ" pitchFamily="50" charset="-128"/>
                <a:cs typeface="メイリオ" pitchFamily="50" charset="-128"/>
              </a:rPr>
              <a:t>年度下期にも第２回目事業として同様の内容を実施することも検討しています。</a:t>
            </a:r>
            <a:endParaRPr lang="en-US" altLang="ja-JP" sz="1200" b="0" kern="0" dirty="0" smtClean="0">
              <a:latin typeface="メイリオ" pitchFamily="50" charset="-128"/>
              <a:ea typeface="メイリオ" pitchFamily="50" charset="-128"/>
              <a:cs typeface="メイリオ" pitchFamily="50" charset="-128"/>
            </a:endParaRPr>
          </a:p>
          <a:p>
            <a:pPr>
              <a:lnSpc>
                <a:spcPct val="100000"/>
              </a:lnSpc>
              <a:buClrTx/>
              <a:buFontTx/>
            </a:pPr>
            <a:endParaRPr lang="ja-JP" altLang="en-US" sz="1200" b="0" kern="0" dirty="0">
              <a:latin typeface="メイリオ" pitchFamily="50" charset="-128"/>
              <a:ea typeface="メイリオ" pitchFamily="50" charset="-128"/>
              <a:cs typeface="メイリオ" pitchFamily="50" charset="-128"/>
            </a:endParaRPr>
          </a:p>
        </p:txBody>
      </p:sp>
      <p:sp>
        <p:nvSpPr>
          <p:cNvPr id="72" name="テキスト ボックス 7"/>
          <p:cNvSpPr txBox="1">
            <a:spLocks noChangeArrowheads="1"/>
          </p:cNvSpPr>
          <p:nvPr/>
        </p:nvSpPr>
        <p:spPr bwMode="auto">
          <a:xfrm>
            <a:off x="1553585" y="4868191"/>
            <a:ext cx="2111566" cy="794064"/>
          </a:xfrm>
          <a:prstGeom prst="rect">
            <a:avLst/>
          </a:prstGeom>
          <a:noFill/>
          <a:ln w="19050">
            <a:solidFill>
              <a:srgbClr val="C00000"/>
            </a:solidFill>
            <a:prstDash val="sysDash"/>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1200">
                <a:solidFill>
                  <a:schemeClr val="tx1"/>
                </a:solidFill>
                <a:latin typeface="ＭＳ ゴシック" charset="0"/>
                <a:ea typeface="ＭＳ ゴシック" charset="0"/>
                <a:cs typeface="ＭＳ ゴシック" charset="0"/>
              </a:defRPr>
            </a:lvl1pPr>
            <a:lvl2pPr marL="742950" indent="-285750">
              <a:defRPr kumimoji="1" sz="1200">
                <a:solidFill>
                  <a:schemeClr val="tx1"/>
                </a:solidFill>
                <a:latin typeface="ＭＳ ゴシック" charset="0"/>
                <a:ea typeface="ＭＳ ゴシック" charset="0"/>
                <a:cs typeface="ＭＳ ゴシック" charset="0"/>
              </a:defRPr>
            </a:lvl2pPr>
            <a:lvl3pPr marL="1143000" indent="-228600">
              <a:defRPr kumimoji="1" sz="1200">
                <a:solidFill>
                  <a:schemeClr val="tx1"/>
                </a:solidFill>
                <a:latin typeface="ＭＳ ゴシック" charset="0"/>
                <a:ea typeface="ＭＳ ゴシック" charset="0"/>
                <a:cs typeface="ＭＳ ゴシック" charset="0"/>
              </a:defRPr>
            </a:lvl3pPr>
            <a:lvl4pPr marL="1600200" indent="-228600">
              <a:defRPr kumimoji="1" sz="1200">
                <a:solidFill>
                  <a:schemeClr val="tx1"/>
                </a:solidFill>
                <a:latin typeface="ＭＳ ゴシック" charset="0"/>
                <a:ea typeface="ＭＳ ゴシック" charset="0"/>
                <a:cs typeface="ＭＳ ゴシック" charset="0"/>
              </a:defRPr>
            </a:lvl4pPr>
            <a:lvl5pPr marL="2057400" indent="-228600">
              <a:defRPr kumimoji="1" sz="1200">
                <a:solidFill>
                  <a:schemeClr val="tx1"/>
                </a:solidFill>
                <a:latin typeface="ＭＳ ゴシック" charset="0"/>
                <a:ea typeface="ＭＳ ゴシック" charset="0"/>
                <a:cs typeface="ＭＳ ゴシック" charset="0"/>
              </a:defRPr>
            </a:lvl5pPr>
            <a:lvl6pPr marL="25146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6pPr>
            <a:lvl7pPr marL="29718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7pPr>
            <a:lvl8pPr marL="34290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8pPr>
            <a:lvl9pPr marL="3886200" indent="-228600" fontAlgn="base">
              <a:spcBef>
                <a:spcPct val="50000"/>
              </a:spcBef>
              <a:spcAft>
                <a:spcPct val="0"/>
              </a:spcAft>
              <a:buClr>
                <a:schemeClr val="bg2"/>
              </a:buClr>
              <a:buFont typeface="Wingdings 2" charset="0"/>
              <a:buChar char="®"/>
              <a:defRPr kumimoji="1" sz="1200">
                <a:solidFill>
                  <a:schemeClr val="tx1"/>
                </a:solidFill>
                <a:latin typeface="ＭＳ ゴシック" charset="0"/>
                <a:ea typeface="ＭＳ ゴシック" charset="0"/>
                <a:cs typeface="ＭＳ ゴシック" charset="0"/>
              </a:defRPr>
            </a:lvl9pPr>
          </a:lstStyle>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応募状況によっては</a:t>
            </a:r>
            <a:endParaRPr lang="en-US" altLang="ja-JP" dirty="0" smtClean="0">
              <a:solidFill>
                <a:srgbClr val="C00000"/>
              </a:solidFill>
              <a:latin typeface="ヒラギノ角ゴ Pro W3"/>
              <a:ea typeface="ヒラギノ角ゴ Pro W3"/>
              <a:cs typeface="ヒラギノ角ゴ Pro W3"/>
            </a:endParaRPr>
          </a:p>
          <a:p>
            <a:pPr algn="just">
              <a:lnSpc>
                <a:spcPct val="120000"/>
              </a:lnSpc>
              <a:buClr>
                <a:schemeClr val="accent3"/>
              </a:buClr>
            </a:pPr>
            <a:r>
              <a:rPr lang="ja-JP" altLang="en-US" dirty="0" smtClean="0">
                <a:solidFill>
                  <a:srgbClr val="C00000"/>
                </a:solidFill>
                <a:latin typeface="ヒラギノ角ゴ Pro W3"/>
                <a:ea typeface="ヒラギノ角ゴ Pro W3"/>
                <a:cs typeface="ヒラギノ角ゴ Pro W3"/>
              </a:rPr>
              <a:t>参加者向け説明会を開催する可能性もあります。</a:t>
            </a:r>
            <a:endParaRPr lang="en-US" altLang="ja-JP" dirty="0">
              <a:solidFill>
                <a:srgbClr val="C00000"/>
              </a:solidFill>
              <a:latin typeface="ヒラギノ角ゴ Pro W3"/>
              <a:ea typeface="ヒラギノ角ゴ Pro W3"/>
              <a:cs typeface="ヒラギノ角ゴ Pro W3"/>
            </a:endParaRPr>
          </a:p>
        </p:txBody>
      </p:sp>
    </p:spTree>
    <p:extLst>
      <p:ext uri="{BB962C8B-B14F-4D97-AF65-F5344CB8AC3E}">
        <p14:creationId xmlns:p14="http://schemas.microsoft.com/office/powerpoint/2010/main" val="128519363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参加費用</a:t>
            </a:r>
            <a:endParaRPr lang="ja-JP" altLang="en-US" sz="1800" b="0" kern="0" dirty="0">
              <a:latin typeface="メイリオ" pitchFamily="50" charset="-128"/>
              <a:ea typeface="メイリオ" pitchFamily="50" charset="-128"/>
              <a:cs typeface="メイリオ" pitchFamily="50" charset="-128"/>
            </a:endParaRPr>
          </a:p>
        </p:txBody>
      </p:sp>
      <p:sp>
        <p:nvSpPr>
          <p:cNvPr id="3" name="テキスト ボックス 2"/>
          <p:cNvSpPr txBox="1"/>
          <p:nvPr/>
        </p:nvSpPr>
        <p:spPr>
          <a:xfrm>
            <a:off x="1690422" y="708186"/>
            <a:ext cx="7106179" cy="384721"/>
          </a:xfrm>
          <a:prstGeom prst="rect">
            <a:avLst/>
          </a:prstGeom>
          <a:noFill/>
        </p:spPr>
        <p:txBody>
          <a:bodyPr wrap="square" rtlCol="0">
            <a:spAutoFit/>
          </a:bodyPr>
          <a:lstStyle/>
          <a:p>
            <a:pPr algn="l"/>
            <a:r>
              <a:rPr lang="ja-JP" altLang="en-US" sz="1600" b="0" smtClean="0">
                <a:latin typeface="メイリオ"/>
                <a:ea typeface="メイリオ"/>
                <a:cs typeface="メイリオ"/>
              </a:rPr>
              <a:t>本事業へのご参加については、以下の費用を設定させていただきます。</a:t>
            </a:r>
            <a:endParaRPr kumimoji="1" lang="ja-JP" altLang="en-US" sz="1600" b="0" dirty="0" smtClean="0">
              <a:latin typeface="メイリオ"/>
              <a:ea typeface="メイリオ"/>
              <a:cs typeface="メイリオ"/>
            </a:endParaRPr>
          </a:p>
        </p:txBody>
      </p:sp>
      <p:sp>
        <p:nvSpPr>
          <p:cNvPr id="74" name="正方形/長方形 73"/>
          <p:cNvSpPr/>
          <p:nvPr/>
        </p:nvSpPr>
        <p:spPr bwMode="auto">
          <a:xfrm>
            <a:off x="552450" y="1486335"/>
            <a:ext cx="9126809" cy="2626264"/>
          </a:xfrm>
          <a:prstGeom prst="rect">
            <a:avLst/>
          </a:prstGeom>
          <a:noFill/>
          <a:ln w="57150">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50000"/>
              </a:lnSpc>
              <a:spcBef>
                <a:spcPct val="20000"/>
              </a:spcBef>
              <a:spcAft>
                <a:spcPct val="0"/>
              </a:spcAft>
              <a:buClr>
                <a:schemeClr val="tx1"/>
              </a:buClr>
              <a:buSzTx/>
              <a:buFont typeface="Arial" charset="0"/>
              <a:buNone/>
              <a:tabLst/>
            </a:pPr>
            <a:r>
              <a:rPr kumimoji="1" lang="ja-JP" altLang="en-US" sz="2000" b="0" dirty="0" smtClean="0">
                <a:latin typeface="メイリオ"/>
                <a:ea typeface="メイリオ"/>
                <a:cs typeface="メイリオ"/>
              </a:rPr>
              <a:t>　　　　　　</a:t>
            </a:r>
            <a:endParaRPr kumimoji="1" lang="en-US" altLang="ja-JP" sz="2000" b="0" dirty="0" smtClean="0">
              <a:latin typeface="メイリオ"/>
              <a:ea typeface="メイリオ"/>
              <a:cs typeface="メイリオ"/>
            </a:endParaRPr>
          </a:p>
          <a:p>
            <a:pPr marL="269875" marR="0" indent="-269875" algn="l" defTabSz="914400" rtl="0" eaLnBrk="1" fontAlgn="base" latinLnBrk="0" hangingPunct="1">
              <a:lnSpc>
                <a:spcPct val="50000"/>
              </a:lnSpc>
              <a:spcBef>
                <a:spcPct val="20000"/>
              </a:spcBef>
              <a:spcAft>
                <a:spcPct val="0"/>
              </a:spcAft>
              <a:buClr>
                <a:schemeClr val="tx1"/>
              </a:buClr>
              <a:buSzTx/>
              <a:buFont typeface="Arial" charset="0"/>
              <a:buNone/>
              <a:tabLst/>
            </a:pPr>
            <a:r>
              <a:rPr lang="ja-JP" altLang="en-US" sz="2000" b="0" dirty="0">
                <a:latin typeface="メイリオ"/>
                <a:ea typeface="メイリオ"/>
                <a:cs typeface="メイリオ"/>
              </a:rPr>
              <a:t>　</a:t>
            </a:r>
            <a:r>
              <a:rPr lang="ja-JP" altLang="en-US" sz="2000" b="0" dirty="0" smtClean="0">
                <a:latin typeface="メイリオ"/>
                <a:ea typeface="メイリオ"/>
                <a:cs typeface="メイリオ"/>
              </a:rPr>
              <a:t>　　　　　</a:t>
            </a:r>
            <a:r>
              <a:rPr kumimoji="1" lang="en-US" altLang="ja-JP" sz="2400" b="0" dirty="0" smtClean="0">
                <a:latin typeface="メイリオ"/>
                <a:ea typeface="メイリオ"/>
                <a:cs typeface="メイリオ"/>
              </a:rPr>
              <a:t>1</a:t>
            </a:r>
            <a:r>
              <a:rPr kumimoji="1" lang="ja-JP" altLang="en-US" sz="2400" b="0" dirty="0" smtClean="0">
                <a:latin typeface="メイリオ"/>
                <a:ea typeface="メイリオ"/>
                <a:cs typeface="メイリオ"/>
              </a:rPr>
              <a:t>名　　</a:t>
            </a:r>
            <a:r>
              <a:rPr kumimoji="1" lang="en-US" altLang="ja-JP" sz="2400" b="0" dirty="0" smtClean="0">
                <a:latin typeface="メイリオ"/>
                <a:ea typeface="メイリオ"/>
                <a:cs typeface="メイリオ"/>
              </a:rPr>
              <a:t>  </a:t>
            </a:r>
            <a:r>
              <a:rPr lang="en-US" altLang="ja-JP" sz="2400" b="0" dirty="0" smtClean="0">
                <a:solidFill>
                  <a:srgbClr val="C00000"/>
                </a:solidFill>
                <a:latin typeface="メイリオ"/>
                <a:ea typeface="メイリオ"/>
                <a:cs typeface="メイリオ"/>
              </a:rPr>
              <a:t>45</a:t>
            </a:r>
            <a:r>
              <a:rPr kumimoji="1" lang="en-US" altLang="ja-JP" sz="2400" b="0" dirty="0" smtClean="0">
                <a:solidFill>
                  <a:srgbClr val="C00000"/>
                </a:solidFill>
                <a:latin typeface="メイリオ"/>
                <a:ea typeface="メイリオ"/>
                <a:cs typeface="メイリオ"/>
              </a:rPr>
              <a:t>0,000</a:t>
            </a:r>
            <a:r>
              <a:rPr kumimoji="1" lang="ja-JP" altLang="en-US" sz="2400" b="0" dirty="0" smtClean="0">
                <a:solidFill>
                  <a:srgbClr val="C00000"/>
                </a:solidFill>
                <a:latin typeface="メイリオ"/>
                <a:ea typeface="メイリオ"/>
                <a:cs typeface="メイリオ"/>
              </a:rPr>
              <a:t>円</a:t>
            </a:r>
            <a:r>
              <a:rPr kumimoji="1" lang="ja-JP" altLang="en-US" sz="2400" b="0" dirty="0" smtClean="0">
                <a:latin typeface="メイリオ"/>
                <a:ea typeface="メイリオ"/>
                <a:cs typeface="メイリオ"/>
              </a:rPr>
              <a:t>　</a:t>
            </a:r>
            <a:r>
              <a:rPr kumimoji="1" lang="ja-JP" altLang="en-US" sz="1400" b="0" dirty="0" smtClean="0">
                <a:latin typeface="メイリオ"/>
                <a:ea typeface="メイリオ"/>
                <a:cs typeface="メイリオ"/>
              </a:rPr>
              <a:t>（税抜）</a:t>
            </a:r>
            <a:endParaRPr kumimoji="1" lang="en-US" altLang="ja-JP" sz="1400" b="0" dirty="0" smtClean="0">
              <a:latin typeface="メイリオ"/>
              <a:ea typeface="メイリオ"/>
              <a:cs typeface="メイリオ"/>
            </a:endParaRPr>
          </a:p>
          <a:p>
            <a:pPr marL="269875" indent="-269875" algn="l">
              <a:lnSpc>
                <a:spcPct val="100000"/>
              </a:lnSpc>
            </a:pPr>
            <a:r>
              <a:rPr lang="en-US" altLang="ja-JP" sz="2400" b="0" dirty="0" smtClean="0">
                <a:latin typeface="メイリオ"/>
                <a:ea typeface="メイリオ"/>
                <a:cs typeface="メイリオ"/>
              </a:rPr>
              <a:t> </a:t>
            </a:r>
            <a:r>
              <a:rPr lang="en-US" altLang="ja-JP" sz="1400" b="0" dirty="0" smtClean="0">
                <a:solidFill>
                  <a:srgbClr val="C00000"/>
                </a:solidFill>
                <a:latin typeface="メイリオ"/>
                <a:ea typeface="メイリオ"/>
                <a:cs typeface="メイリオ"/>
              </a:rPr>
              <a:t>(</a:t>
            </a:r>
            <a:r>
              <a:rPr lang="ja-JP" altLang="en-US" sz="1400" b="0" dirty="0" smtClean="0">
                <a:solidFill>
                  <a:srgbClr val="C00000"/>
                </a:solidFill>
                <a:latin typeface="メイリオ"/>
                <a:ea typeface="メイリオ"/>
                <a:cs typeface="メイリオ"/>
              </a:rPr>
              <a:t>３日</a:t>
            </a:r>
            <a:r>
              <a:rPr lang="en-US" altLang="ja-JP" sz="1400" b="0" dirty="0" smtClean="0">
                <a:solidFill>
                  <a:srgbClr val="C00000"/>
                </a:solidFill>
                <a:latin typeface="メイリオ"/>
                <a:ea typeface="メイリオ"/>
                <a:cs typeface="メイリオ"/>
              </a:rPr>
              <a:t>×</a:t>
            </a:r>
            <a:r>
              <a:rPr lang="ja-JP" altLang="en-US" sz="1400" b="0" dirty="0" smtClean="0">
                <a:solidFill>
                  <a:srgbClr val="C00000"/>
                </a:solidFill>
                <a:latin typeface="メイリオ"/>
                <a:ea typeface="メイリオ"/>
                <a:cs typeface="メイリオ"/>
              </a:rPr>
              <a:t>６ヶ月＝</a:t>
            </a:r>
            <a:r>
              <a:rPr lang="en-US" altLang="ja-JP" sz="1400" b="0" dirty="0" smtClean="0">
                <a:solidFill>
                  <a:srgbClr val="C00000"/>
                </a:solidFill>
                <a:latin typeface="メイリオ"/>
                <a:ea typeface="メイリオ"/>
                <a:cs typeface="メイリオ"/>
              </a:rPr>
              <a:t>18</a:t>
            </a:r>
            <a:r>
              <a:rPr lang="ja-JP" altLang="en-US" sz="1400" b="0" dirty="0" smtClean="0">
                <a:solidFill>
                  <a:srgbClr val="C00000"/>
                </a:solidFill>
                <a:latin typeface="メイリオ"/>
                <a:ea typeface="メイリオ"/>
                <a:cs typeface="メイリオ"/>
              </a:rPr>
              <a:t>日のカリキュラム受講</a:t>
            </a:r>
            <a:r>
              <a:rPr lang="ja-JP" altLang="en-US" sz="1400" b="0" dirty="0" smtClean="0">
                <a:solidFill>
                  <a:srgbClr val="C00000"/>
                </a:solidFill>
                <a:latin typeface="メイリオ"/>
                <a:ea typeface="メイリオ"/>
                <a:cs typeface="メイリオ"/>
              </a:rPr>
              <a:t>＋</a:t>
            </a:r>
            <a:r>
              <a:rPr lang="ja-JP" altLang="en-US" sz="1400" b="0" dirty="0" smtClean="0">
                <a:solidFill>
                  <a:srgbClr val="C00000"/>
                </a:solidFill>
                <a:latin typeface="メイリオ"/>
                <a:ea typeface="メイリオ"/>
                <a:cs typeface="メイリオ"/>
              </a:rPr>
              <a:t>初年度</a:t>
            </a:r>
            <a:r>
              <a:rPr lang="en-US" altLang="ja-JP" sz="1400" b="0" dirty="0" smtClean="0">
                <a:solidFill>
                  <a:srgbClr val="C00000"/>
                </a:solidFill>
                <a:latin typeface="メイリオ"/>
                <a:ea typeface="メイリオ"/>
                <a:cs typeface="メイリオ"/>
              </a:rPr>
              <a:t>(2019</a:t>
            </a:r>
            <a:r>
              <a:rPr lang="ja-JP" altLang="en-US" sz="1400" b="0" dirty="0" smtClean="0">
                <a:solidFill>
                  <a:srgbClr val="C00000"/>
                </a:solidFill>
                <a:latin typeface="メイリオ"/>
                <a:ea typeface="メイリオ"/>
                <a:cs typeface="メイリオ"/>
              </a:rPr>
              <a:t>年度）のオンライン</a:t>
            </a:r>
            <a:r>
              <a:rPr lang="ja-JP" altLang="en-US" sz="1400" b="0" dirty="0" smtClean="0">
                <a:solidFill>
                  <a:srgbClr val="C00000"/>
                </a:solidFill>
                <a:latin typeface="メイリオ"/>
                <a:ea typeface="メイリオ"/>
                <a:cs typeface="メイリオ"/>
              </a:rPr>
              <a:t>・サロン参加費</a:t>
            </a:r>
            <a:r>
              <a:rPr lang="en-US" altLang="ja-JP" sz="1400" b="0" dirty="0" smtClean="0">
                <a:solidFill>
                  <a:srgbClr val="C00000"/>
                </a:solidFill>
                <a:latin typeface="メイリオ"/>
                <a:ea typeface="メイリオ"/>
                <a:cs typeface="メイリオ"/>
              </a:rPr>
              <a:t>[1</a:t>
            </a:r>
            <a:r>
              <a:rPr lang="ja-JP" altLang="en-US" sz="1400" b="0" dirty="0" smtClean="0">
                <a:solidFill>
                  <a:srgbClr val="C00000"/>
                </a:solidFill>
                <a:latin typeface="メイリオ"/>
                <a:ea typeface="メイリオ"/>
                <a:cs typeface="メイリオ"/>
              </a:rPr>
              <a:t>年間分</a:t>
            </a:r>
            <a:r>
              <a:rPr lang="en-US" altLang="ja-JP" sz="1400" b="0" dirty="0" smtClean="0">
                <a:solidFill>
                  <a:srgbClr val="C00000"/>
                </a:solidFill>
                <a:latin typeface="メイリオ"/>
                <a:ea typeface="メイリオ"/>
                <a:cs typeface="メイリオ"/>
              </a:rPr>
              <a:t>]</a:t>
            </a:r>
            <a:r>
              <a:rPr lang="ja-JP" altLang="en-US" sz="1400" b="0" dirty="0" smtClean="0">
                <a:solidFill>
                  <a:srgbClr val="C00000"/>
                </a:solidFill>
                <a:latin typeface="メイリオ"/>
                <a:ea typeface="メイリオ"/>
                <a:cs typeface="メイリオ"/>
              </a:rPr>
              <a:t>含む）</a:t>
            </a:r>
            <a:endParaRPr lang="en-US" altLang="ja-JP" sz="1400" b="0"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50000"/>
              </a:lnSpc>
              <a:spcBef>
                <a:spcPct val="20000"/>
              </a:spcBef>
              <a:spcAft>
                <a:spcPct val="0"/>
              </a:spcAft>
              <a:buClr>
                <a:schemeClr val="tx1"/>
              </a:buClr>
              <a:buSzTx/>
              <a:buFont typeface="Arial" charset="0"/>
              <a:buNone/>
              <a:tabLst/>
            </a:pPr>
            <a:endParaRPr lang="en-US" altLang="ja-JP" sz="1400" b="0"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本費用にて、カリキュラム受講費、関連資料、ワークショップ参加費用、会場費、会場での</a:t>
            </a:r>
            <a:r>
              <a:rPr lang="en-US" altLang="ja-JP" sz="1200" b="0" dirty="0" smtClean="0">
                <a:latin typeface="メイリオ"/>
                <a:ea typeface="メイリオ"/>
                <a:cs typeface="メイリオ"/>
              </a:rPr>
              <a:t>WIFI</a:t>
            </a:r>
            <a:r>
              <a:rPr lang="ja-JP" altLang="en-US" sz="1200" b="0" dirty="0" smtClean="0">
                <a:latin typeface="メイリオ"/>
                <a:ea typeface="メイリオ"/>
                <a:cs typeface="メイリオ"/>
              </a:rPr>
              <a:t>利用費用を含みます。</a:t>
            </a:r>
            <a:endParaRPr lang="en-US" altLang="ja-JP" sz="1200" b="0" dirty="0" smtClean="0">
              <a:latin typeface="メイリオ"/>
              <a:ea typeface="メイリオ"/>
              <a:cs typeface="メイリオ"/>
            </a:endParaRPr>
          </a:p>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パソコンや筆記用具などは各自でご用意ください。</a:t>
            </a:r>
            <a:endParaRPr lang="en-US" altLang="ja-JP" sz="1200" b="0" dirty="0" smtClean="0">
              <a:latin typeface="メイリオ"/>
              <a:ea typeface="メイリオ"/>
              <a:cs typeface="メイリオ"/>
            </a:endParaRPr>
          </a:p>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参加のための出張費（交通費・宿泊費、食費、その他経費）は含まれません。（各自治体</a:t>
            </a: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組織にてご負担ください）</a:t>
            </a:r>
            <a:endParaRPr lang="en-US" altLang="ja-JP" sz="1200" b="0" dirty="0" smtClean="0">
              <a:latin typeface="メイリオ"/>
              <a:ea typeface="メイリオ"/>
              <a:cs typeface="メイリオ"/>
            </a:endParaRPr>
          </a:p>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各月の受講中に実施予定の懇親会</a:t>
            </a: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各回に</a:t>
            </a:r>
            <a:r>
              <a:rPr lang="en-US" altLang="ja-JP" sz="1200" b="0" dirty="0" smtClean="0">
                <a:latin typeface="メイリオ"/>
                <a:ea typeface="メイリオ"/>
                <a:cs typeface="メイリオ"/>
              </a:rPr>
              <a:t>1</a:t>
            </a:r>
            <a:r>
              <a:rPr lang="ja-JP" altLang="en-US" sz="1200" b="0" dirty="0" smtClean="0">
                <a:latin typeface="メイリオ"/>
                <a:ea typeface="メイリオ"/>
                <a:cs typeface="メイリオ"/>
              </a:rPr>
              <a:t>回想定）の参加費用については、当社で負担する予定です。</a:t>
            </a:r>
            <a:endParaRPr lang="en-US" altLang="ja-JP" sz="1200" b="0" dirty="0" smtClean="0">
              <a:latin typeface="メイリオ"/>
              <a:ea typeface="メイリオ"/>
              <a:cs typeface="メイリオ"/>
            </a:endParaRPr>
          </a:p>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本費用は、本事業の第一回目募集にのみ適用されます。次回以降、金額が改定される可能性があります。</a:t>
            </a:r>
            <a:endParaRPr lang="en-US" altLang="ja-JP" sz="1200" b="0" dirty="0" smtClean="0">
              <a:latin typeface="メイリオ"/>
              <a:ea typeface="メイリオ"/>
              <a:cs typeface="メイリオ"/>
            </a:endParaRPr>
          </a:p>
        </p:txBody>
      </p:sp>
      <p:sp>
        <p:nvSpPr>
          <p:cNvPr id="2" name="テキスト ボックス 1"/>
          <p:cNvSpPr txBox="1"/>
          <p:nvPr/>
        </p:nvSpPr>
        <p:spPr>
          <a:xfrm>
            <a:off x="552450" y="1019609"/>
            <a:ext cx="3076575" cy="530915"/>
          </a:xfrm>
          <a:prstGeom prst="rect">
            <a:avLst/>
          </a:prstGeom>
          <a:noFill/>
        </p:spPr>
        <p:txBody>
          <a:bodyPr wrap="square" rtlCol="0">
            <a:spAutoFit/>
          </a:bodyPr>
          <a:lstStyle/>
          <a:p>
            <a:pPr algn="l"/>
            <a:r>
              <a:rPr kumimoji="1" lang="ja-JP" altLang="en-US" sz="2400" b="0" dirty="0" smtClean="0">
                <a:latin typeface="メイリオ"/>
                <a:ea typeface="メイリオ"/>
                <a:cs typeface="メイリオ"/>
              </a:rPr>
              <a:t>受講費</a:t>
            </a:r>
          </a:p>
        </p:txBody>
      </p:sp>
      <p:sp>
        <p:nvSpPr>
          <p:cNvPr id="77" name="正方形/長方形 76"/>
          <p:cNvSpPr/>
          <p:nvPr/>
        </p:nvSpPr>
        <p:spPr bwMode="auto">
          <a:xfrm>
            <a:off x="552450" y="4881684"/>
            <a:ext cx="9126809" cy="1628892"/>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indent="-269875" algn="l"/>
            <a:r>
              <a:rPr kumimoji="1" lang="en-US" altLang="ja-JP" sz="2000" b="0" dirty="0" smtClean="0">
                <a:latin typeface="メイリオ"/>
                <a:ea typeface="メイリオ"/>
                <a:cs typeface="メイリオ"/>
              </a:rPr>
              <a:t>1</a:t>
            </a:r>
            <a:r>
              <a:rPr kumimoji="1" lang="ja-JP" altLang="en-US" sz="2000" b="0" dirty="0" smtClean="0">
                <a:latin typeface="メイリオ"/>
                <a:ea typeface="メイリオ"/>
                <a:cs typeface="メイリオ"/>
              </a:rPr>
              <a:t>名あた</a:t>
            </a:r>
            <a:r>
              <a:rPr lang="ja-JP" altLang="en-US" sz="2000" b="0" dirty="0" smtClean="0">
                <a:latin typeface="メイリオ"/>
                <a:ea typeface="メイリオ"/>
                <a:cs typeface="メイリオ"/>
              </a:rPr>
              <a:t>り</a:t>
            </a:r>
            <a:r>
              <a:rPr lang="ja-JP" altLang="en-US" sz="1000" b="0" dirty="0">
                <a:latin typeface="メイリオ"/>
                <a:ea typeface="メイリオ"/>
                <a:cs typeface="メイリオ"/>
              </a:rPr>
              <a:t>（税抜） </a:t>
            </a:r>
            <a:r>
              <a:rPr kumimoji="1" lang="ja-JP" altLang="en-US" sz="2000" b="0" dirty="0" smtClean="0">
                <a:latin typeface="メイリオ"/>
                <a:ea typeface="メイリオ"/>
                <a:cs typeface="メイリオ"/>
              </a:rPr>
              <a:t>　</a:t>
            </a:r>
            <a:r>
              <a:rPr kumimoji="1" lang="en-US" altLang="ja-JP" sz="2000" b="0" dirty="0" smtClean="0">
                <a:latin typeface="メイリオ"/>
                <a:ea typeface="メイリオ"/>
                <a:cs typeface="メイリオ"/>
              </a:rPr>
              <a:t> </a:t>
            </a:r>
            <a:r>
              <a:rPr lang="ja-JP" altLang="en-US" sz="2000" b="0" dirty="0">
                <a:solidFill>
                  <a:srgbClr val="C00000"/>
                </a:solidFill>
                <a:latin typeface="メイリオ"/>
                <a:ea typeface="メイリオ"/>
                <a:cs typeface="メイリオ"/>
              </a:rPr>
              <a:t>　</a:t>
            </a:r>
            <a:r>
              <a:rPr lang="en-US" altLang="ja-JP" sz="2000" b="0" dirty="0">
                <a:solidFill>
                  <a:srgbClr val="C00000"/>
                </a:solidFill>
                <a:latin typeface="メイリオ"/>
                <a:ea typeface="メイリオ"/>
                <a:cs typeface="メイリオ"/>
              </a:rPr>
              <a:t> </a:t>
            </a:r>
            <a:r>
              <a:rPr lang="en-US" altLang="ja-JP" sz="2000" b="0" dirty="0" smtClean="0">
                <a:solidFill>
                  <a:srgbClr val="C00000"/>
                </a:solidFill>
                <a:latin typeface="メイリオ"/>
                <a:ea typeface="メイリオ"/>
                <a:cs typeface="メイリオ"/>
              </a:rPr>
              <a:t> 6</a:t>
            </a:r>
            <a:r>
              <a:rPr kumimoji="1" lang="en-US" altLang="ja-JP" sz="2000" b="0" dirty="0" smtClean="0">
                <a:solidFill>
                  <a:srgbClr val="C00000"/>
                </a:solidFill>
                <a:latin typeface="メイリオ"/>
                <a:ea typeface="メイリオ"/>
                <a:cs typeface="メイリオ"/>
              </a:rPr>
              <a:t>,000</a:t>
            </a:r>
            <a:r>
              <a:rPr kumimoji="1" lang="ja-JP" altLang="en-US" sz="2000" b="0" dirty="0" smtClean="0">
                <a:solidFill>
                  <a:srgbClr val="C00000"/>
                </a:solidFill>
                <a:latin typeface="メイリオ"/>
                <a:ea typeface="メイリオ"/>
                <a:cs typeface="メイリオ"/>
              </a:rPr>
              <a:t>円</a:t>
            </a:r>
            <a:r>
              <a:rPr kumimoji="1" lang="en-US" altLang="ja-JP" sz="1000" b="0" dirty="0" smtClean="0">
                <a:solidFill>
                  <a:srgbClr val="C00000"/>
                </a:solidFill>
                <a:latin typeface="メイリオ"/>
                <a:ea typeface="メイリオ"/>
                <a:cs typeface="メイリオ"/>
              </a:rPr>
              <a:t>×12</a:t>
            </a:r>
            <a:r>
              <a:rPr kumimoji="1" lang="ja-JP" altLang="en-US" sz="1000" b="0" dirty="0" smtClean="0">
                <a:solidFill>
                  <a:srgbClr val="C00000"/>
                </a:solidFill>
                <a:latin typeface="メイリオ"/>
                <a:ea typeface="メイリオ"/>
                <a:cs typeface="メイリオ"/>
              </a:rPr>
              <a:t>ヶ月</a:t>
            </a:r>
            <a:r>
              <a:rPr kumimoji="1" lang="ja-JP" altLang="en-US" sz="2000" b="0" dirty="0" smtClean="0">
                <a:latin typeface="メイリオ"/>
                <a:ea typeface="メイリオ"/>
                <a:cs typeface="メイリオ"/>
              </a:rPr>
              <a:t>　</a:t>
            </a:r>
            <a:r>
              <a:rPr kumimoji="1" lang="en-US" altLang="ja-JP" sz="2000" b="0" dirty="0" smtClean="0">
                <a:latin typeface="メイリオ"/>
                <a:ea typeface="メイリオ"/>
                <a:cs typeface="メイリオ"/>
              </a:rPr>
              <a:t>            </a:t>
            </a:r>
            <a:r>
              <a:rPr lang="en-US" altLang="ja-JP" sz="2000" b="0" dirty="0" smtClean="0">
                <a:solidFill>
                  <a:srgbClr val="C00000"/>
                </a:solidFill>
                <a:latin typeface="メイリオ"/>
                <a:ea typeface="メイリオ"/>
                <a:cs typeface="メイリオ"/>
              </a:rPr>
              <a:t>60,000</a:t>
            </a:r>
            <a:r>
              <a:rPr lang="ja-JP" altLang="en-US" sz="2000" b="0" dirty="0" smtClean="0">
                <a:solidFill>
                  <a:srgbClr val="C00000"/>
                </a:solidFill>
                <a:latin typeface="メイリオ"/>
                <a:ea typeface="メイリオ"/>
                <a:cs typeface="メイリオ"/>
              </a:rPr>
              <a:t>円</a:t>
            </a:r>
            <a:r>
              <a:rPr lang="ja-JP" altLang="en-US" sz="1400" b="0" dirty="0" smtClean="0">
                <a:latin typeface="メイリオ"/>
                <a:ea typeface="メイリオ"/>
                <a:cs typeface="メイリオ"/>
              </a:rPr>
              <a:t>（</a:t>
            </a:r>
            <a:r>
              <a:rPr lang="ja-JP" altLang="en-US" sz="1400" b="0" dirty="0">
                <a:latin typeface="メイリオ"/>
                <a:ea typeface="メイリオ"/>
                <a:cs typeface="メイリオ"/>
              </a:rPr>
              <a:t>税抜</a:t>
            </a:r>
            <a:r>
              <a:rPr lang="ja-JP" altLang="en-US" sz="1400" b="0" dirty="0" smtClean="0">
                <a:latin typeface="メイリオ"/>
                <a:ea typeface="メイリオ"/>
                <a:cs typeface="メイリオ"/>
              </a:rPr>
              <a:t>）</a:t>
            </a:r>
            <a:endParaRPr lang="en-US" altLang="ja-JP" sz="2000" b="0" dirty="0" smtClean="0">
              <a:latin typeface="メイリオ"/>
              <a:ea typeface="メイリオ"/>
              <a:cs typeface="メイリオ"/>
            </a:endParaRPr>
          </a:p>
          <a:p>
            <a:pPr marL="269875" indent="-269875" algn="l"/>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本費用にて、オンラインサロンへの参加・交流、相談など、システム利用が含まれます。</a:t>
            </a:r>
            <a:r>
              <a:rPr lang="ja-JP" altLang="en-US" sz="1000" b="0" dirty="0" smtClean="0">
                <a:latin typeface="メイリオ"/>
                <a:ea typeface="メイリオ"/>
                <a:cs typeface="メイリオ"/>
              </a:rPr>
              <a:t>（アクセスのための通信費は各自負担）</a:t>
            </a:r>
            <a:endParaRPr lang="en-US" altLang="ja-JP" sz="1000" b="0" dirty="0" smtClean="0">
              <a:latin typeface="メイリオ"/>
              <a:ea typeface="メイリオ"/>
              <a:cs typeface="メイリオ"/>
            </a:endParaRPr>
          </a:p>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オンライン・サロン参加者を集めたリアルのイベントを実施する場合は、企画内容により別途参加費がかかる場合があります。</a:t>
            </a:r>
            <a:endParaRPr lang="en-US" altLang="ja-JP" sz="1200" b="0" dirty="0" smtClean="0">
              <a:latin typeface="メイリオ"/>
              <a:ea typeface="メイリオ"/>
              <a:cs typeface="メイリオ"/>
            </a:endParaRPr>
          </a:p>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その場合の移動交通費などもこの中には含まれていません。</a:t>
            </a:r>
            <a:endParaRPr lang="en-US" altLang="ja-JP" sz="1200" b="0" dirty="0" smtClean="0">
              <a:latin typeface="メイリオ"/>
              <a:ea typeface="メイリオ"/>
              <a:cs typeface="メイリオ"/>
            </a:endParaRPr>
          </a:p>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当社が別途定めるオンライン・サロン利用規約に基づいてのご利用が前提となります。</a:t>
            </a:r>
            <a:endParaRPr lang="en-US" altLang="ja-JP" sz="1200" b="0" dirty="0" smtClean="0">
              <a:latin typeface="メイリオ"/>
              <a:ea typeface="メイリオ"/>
              <a:cs typeface="メイリオ"/>
            </a:endParaRPr>
          </a:p>
          <a:p>
            <a:pPr marL="269875" marR="0" indent="-269875" algn="l" defTabSz="914400" rtl="0" eaLnBrk="1" fontAlgn="base" latinLnBrk="0" hangingPunct="1">
              <a:lnSpc>
                <a:spcPct val="100000"/>
              </a:lnSpc>
              <a:spcBef>
                <a:spcPct val="20000"/>
              </a:spcBef>
              <a:spcAft>
                <a:spcPct val="0"/>
              </a:spcAft>
              <a:buClr>
                <a:schemeClr val="tx1"/>
              </a:buClr>
              <a:buSzTx/>
              <a:buFont typeface="Arial" charset="0"/>
              <a:buNone/>
              <a:tabLst/>
            </a:pPr>
            <a:r>
              <a:rPr lang="en-US" altLang="ja-JP" sz="1200" b="0" dirty="0" smtClean="0">
                <a:latin typeface="メイリオ"/>
                <a:ea typeface="メイリオ"/>
                <a:cs typeface="メイリオ"/>
              </a:rPr>
              <a:t>※</a:t>
            </a:r>
            <a:r>
              <a:rPr lang="ja-JP" altLang="en-US" sz="1200" b="0" dirty="0" smtClean="0">
                <a:latin typeface="メイリオ"/>
                <a:ea typeface="メイリオ"/>
                <a:cs typeface="メイリオ"/>
              </a:rPr>
              <a:t>原則</a:t>
            </a:r>
            <a:r>
              <a:rPr lang="en-US" altLang="ja-JP" sz="1200" b="0" dirty="0" smtClean="0">
                <a:latin typeface="メイリオ"/>
                <a:ea typeface="メイリオ"/>
                <a:cs typeface="メイリオ"/>
              </a:rPr>
              <a:t>1</a:t>
            </a:r>
            <a:r>
              <a:rPr lang="ja-JP" altLang="en-US" sz="1200" b="0" dirty="0" smtClean="0">
                <a:latin typeface="メイリオ"/>
                <a:ea typeface="メイリオ"/>
                <a:cs typeface="メイリオ"/>
              </a:rPr>
              <a:t>年ごとのご契約にて承ります。</a:t>
            </a:r>
            <a:endParaRPr lang="en-US" altLang="ja-JP" sz="1200" b="0" dirty="0" smtClean="0">
              <a:latin typeface="メイリオ"/>
              <a:ea typeface="メイリオ"/>
              <a:cs typeface="メイリオ"/>
            </a:endParaRPr>
          </a:p>
        </p:txBody>
      </p:sp>
      <p:sp>
        <p:nvSpPr>
          <p:cNvPr id="78" name="テキスト ボックス 77"/>
          <p:cNvSpPr txBox="1"/>
          <p:nvPr/>
        </p:nvSpPr>
        <p:spPr>
          <a:xfrm>
            <a:off x="552450" y="4548680"/>
            <a:ext cx="9004145" cy="361637"/>
          </a:xfrm>
          <a:prstGeom prst="rect">
            <a:avLst/>
          </a:prstGeom>
          <a:noFill/>
        </p:spPr>
        <p:txBody>
          <a:bodyPr wrap="square" rtlCol="0">
            <a:spAutoFit/>
          </a:bodyPr>
          <a:lstStyle/>
          <a:p>
            <a:pPr algn="l"/>
            <a:r>
              <a:rPr lang="ja-JP" altLang="en-US" sz="1400" b="0" dirty="0" smtClean="0">
                <a:latin typeface="メイリオ"/>
                <a:ea typeface="メイリオ"/>
                <a:cs typeface="メイリオ"/>
              </a:rPr>
              <a:t>地域マーケター</a:t>
            </a:r>
            <a:r>
              <a:rPr lang="ja-JP" altLang="en-US" sz="1400" b="0" dirty="0">
                <a:latin typeface="メイリオ"/>
                <a:ea typeface="メイリオ"/>
                <a:cs typeface="メイリオ"/>
              </a:rPr>
              <a:t>　</a:t>
            </a:r>
            <a:r>
              <a:rPr lang="ja-JP" altLang="en-US" sz="1400" b="0" dirty="0" smtClean="0">
                <a:latin typeface="メイリオ"/>
                <a:ea typeface="メイリオ"/>
                <a:cs typeface="メイリオ"/>
              </a:rPr>
              <a:t>オンライン・サロン参加費（次</a:t>
            </a:r>
            <a:r>
              <a:rPr lang="ja-JP" altLang="en-US" sz="1400" b="0" dirty="0" smtClean="0">
                <a:latin typeface="メイリオ"/>
                <a:ea typeface="メイリオ"/>
                <a:cs typeface="メイリオ"/>
              </a:rPr>
              <a:t>年度</a:t>
            </a:r>
            <a:r>
              <a:rPr lang="en-US" altLang="ja-JP" sz="1400" b="0" dirty="0" smtClean="0">
                <a:latin typeface="メイリオ"/>
                <a:ea typeface="メイリオ"/>
                <a:cs typeface="メイリオ"/>
              </a:rPr>
              <a:t>[2020</a:t>
            </a:r>
            <a:r>
              <a:rPr lang="ja-JP" altLang="en-US" sz="1400" b="0" dirty="0" smtClean="0">
                <a:latin typeface="メイリオ"/>
                <a:ea typeface="メイリオ"/>
                <a:cs typeface="メイリオ"/>
              </a:rPr>
              <a:t>年度</a:t>
            </a:r>
            <a:r>
              <a:rPr lang="en-US" altLang="ja-JP" sz="1400" b="0" dirty="0" smtClean="0">
                <a:latin typeface="メイリオ"/>
                <a:ea typeface="メイリオ"/>
                <a:cs typeface="メイリオ"/>
              </a:rPr>
              <a:t>]</a:t>
            </a:r>
            <a:r>
              <a:rPr lang="ja-JP" altLang="en-US" sz="1400" b="0" dirty="0" smtClean="0">
                <a:latin typeface="メイリオ"/>
                <a:ea typeface="メイリオ"/>
                <a:cs typeface="メイリオ"/>
              </a:rPr>
              <a:t>以後</a:t>
            </a:r>
            <a:r>
              <a:rPr lang="ja-JP" altLang="en-US" sz="1400" b="0" dirty="0" smtClean="0">
                <a:latin typeface="メイリオ"/>
                <a:ea typeface="メイリオ"/>
                <a:cs typeface="メイリオ"/>
              </a:rPr>
              <a:t>）</a:t>
            </a:r>
            <a:endParaRPr kumimoji="1" lang="ja-JP" altLang="en-US" sz="1400" b="0" dirty="0" smtClean="0">
              <a:latin typeface="メイリオ"/>
              <a:ea typeface="メイリオ"/>
              <a:cs typeface="メイリオ"/>
            </a:endParaRPr>
          </a:p>
        </p:txBody>
      </p:sp>
      <p:sp>
        <p:nvSpPr>
          <p:cNvPr id="4" name="テキスト ボックス 3"/>
          <p:cNvSpPr txBox="1"/>
          <p:nvPr/>
        </p:nvSpPr>
        <p:spPr>
          <a:xfrm>
            <a:off x="2271420" y="5019014"/>
            <a:ext cx="1266825" cy="284693"/>
          </a:xfrm>
          <a:prstGeom prst="rect">
            <a:avLst/>
          </a:prstGeom>
          <a:noFill/>
        </p:spPr>
        <p:txBody>
          <a:bodyPr wrap="square" rtlCol="0">
            <a:spAutoFit/>
          </a:bodyPr>
          <a:lstStyle/>
          <a:p>
            <a:pPr algn="l"/>
            <a:r>
              <a:rPr kumimoji="1" lang="ja-JP" altLang="en-US" sz="1000" b="0" dirty="0" smtClean="0">
                <a:latin typeface="メイリオ"/>
                <a:ea typeface="メイリオ"/>
                <a:cs typeface="メイリオ"/>
              </a:rPr>
              <a:t>（月次払い）</a:t>
            </a:r>
          </a:p>
        </p:txBody>
      </p:sp>
      <p:sp>
        <p:nvSpPr>
          <p:cNvPr id="79" name="テキスト ボックス 78"/>
          <p:cNvSpPr txBox="1"/>
          <p:nvPr/>
        </p:nvSpPr>
        <p:spPr>
          <a:xfrm>
            <a:off x="4834485" y="5019014"/>
            <a:ext cx="1635921" cy="284693"/>
          </a:xfrm>
          <a:prstGeom prst="rect">
            <a:avLst/>
          </a:prstGeom>
          <a:noFill/>
        </p:spPr>
        <p:txBody>
          <a:bodyPr wrap="square" rtlCol="0">
            <a:spAutoFit/>
          </a:bodyPr>
          <a:lstStyle/>
          <a:p>
            <a:pPr algn="l"/>
            <a:r>
              <a:rPr kumimoji="1" lang="ja-JP" altLang="en-US" sz="1000" b="0" dirty="0" smtClean="0">
                <a:latin typeface="メイリオ"/>
                <a:ea typeface="メイリオ"/>
                <a:cs typeface="メイリオ"/>
              </a:rPr>
              <a:t>（</a:t>
            </a:r>
            <a:r>
              <a:rPr lang="ja-JP" altLang="en-US" sz="1000" b="0" dirty="0" smtClean="0">
                <a:latin typeface="メイリオ"/>
                <a:ea typeface="メイリオ"/>
                <a:cs typeface="メイリオ"/>
              </a:rPr>
              <a:t>年額</a:t>
            </a:r>
            <a:r>
              <a:rPr kumimoji="1" lang="ja-JP" altLang="en-US" sz="1000" b="0" dirty="0" smtClean="0">
                <a:latin typeface="メイリオ"/>
                <a:ea typeface="メイリオ"/>
                <a:cs typeface="メイリオ"/>
              </a:rPr>
              <a:t>一括払い）</a:t>
            </a:r>
          </a:p>
        </p:txBody>
      </p:sp>
      <p:sp>
        <p:nvSpPr>
          <p:cNvPr id="5" name="テキスト ボックス 4"/>
          <p:cNvSpPr txBox="1"/>
          <p:nvPr/>
        </p:nvSpPr>
        <p:spPr>
          <a:xfrm>
            <a:off x="7609142" y="5038249"/>
            <a:ext cx="1849183" cy="238527"/>
          </a:xfrm>
          <a:prstGeom prst="rect">
            <a:avLst/>
          </a:prstGeom>
          <a:noFill/>
        </p:spPr>
        <p:txBody>
          <a:bodyPr wrap="square" rtlCol="0">
            <a:spAutoFit/>
          </a:bodyPr>
          <a:lstStyle/>
          <a:p>
            <a:pPr algn="l"/>
            <a:r>
              <a:rPr kumimoji="1" lang="ja-JP" altLang="en-US" sz="800" b="0" dirty="0" smtClean="0">
                <a:latin typeface="メイリオ"/>
                <a:ea typeface="メイリオ"/>
                <a:cs typeface="メイリオ"/>
              </a:rPr>
              <a:t>（</a:t>
            </a:r>
            <a:r>
              <a:rPr kumimoji="1" lang="en-US" altLang="ja-JP" sz="800" b="0" dirty="0" smtClean="0">
                <a:latin typeface="メイリオ"/>
                <a:ea typeface="メイリオ"/>
                <a:cs typeface="メイリオ"/>
              </a:rPr>
              <a:t>=</a:t>
            </a:r>
            <a:r>
              <a:rPr kumimoji="1" lang="ja-JP" altLang="en-US" sz="800" b="0" dirty="0" smtClean="0">
                <a:latin typeface="メイリオ"/>
                <a:ea typeface="メイリオ"/>
                <a:cs typeface="メイリオ"/>
              </a:rPr>
              <a:t>月額にして</a:t>
            </a:r>
            <a:r>
              <a:rPr lang="en-US" altLang="ja-JP" sz="800" b="0" dirty="0" smtClean="0">
                <a:latin typeface="メイリオ"/>
                <a:ea typeface="メイリオ"/>
                <a:cs typeface="メイリオ"/>
              </a:rPr>
              <a:t>  5</a:t>
            </a:r>
            <a:r>
              <a:rPr kumimoji="1" lang="en-US" altLang="ja-JP" sz="800" b="0" dirty="0" smtClean="0">
                <a:latin typeface="メイリオ"/>
                <a:ea typeface="メイリオ"/>
                <a:cs typeface="メイリオ"/>
              </a:rPr>
              <a:t>,000</a:t>
            </a:r>
            <a:r>
              <a:rPr kumimoji="1" lang="ja-JP" altLang="en-US" sz="800" b="0" dirty="0" smtClean="0">
                <a:latin typeface="メイリオ"/>
                <a:ea typeface="メイリオ"/>
                <a:cs typeface="メイリオ"/>
              </a:rPr>
              <a:t>円）</a:t>
            </a:r>
          </a:p>
        </p:txBody>
      </p:sp>
      <p:sp>
        <p:nvSpPr>
          <p:cNvPr id="9" name="円形吹き出し 8"/>
          <p:cNvSpPr/>
          <p:nvPr/>
        </p:nvSpPr>
        <p:spPr bwMode="auto">
          <a:xfrm>
            <a:off x="6470406" y="1092907"/>
            <a:ext cx="3349058" cy="998979"/>
          </a:xfrm>
          <a:prstGeom prst="wedgeEllipseCallout">
            <a:avLst>
              <a:gd name="adj1" fmla="val -69231"/>
              <a:gd name="adj2" fmla="val 26790"/>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200" b="0" dirty="0" smtClean="0">
                <a:solidFill>
                  <a:srgbClr val="FFFFFF"/>
                </a:solidFill>
                <a:latin typeface="メイリオ"/>
                <a:ea typeface="メイリオ"/>
                <a:cs typeface="メイリオ"/>
              </a:rPr>
              <a:t>定価</a:t>
            </a:r>
            <a:r>
              <a:rPr kumimoji="1" lang="en-US" altLang="ja-JP" sz="1200" b="0" dirty="0" smtClean="0">
                <a:solidFill>
                  <a:srgbClr val="FFFFFF"/>
                </a:solidFill>
                <a:latin typeface="メイリオ"/>
                <a:ea typeface="メイリオ"/>
                <a:cs typeface="メイリオ"/>
              </a:rPr>
              <a:t>500,000</a:t>
            </a:r>
            <a:r>
              <a:rPr kumimoji="1" lang="ja-JP" altLang="en-US" sz="1200" b="0" dirty="0" smtClean="0">
                <a:solidFill>
                  <a:srgbClr val="FFFFFF"/>
                </a:solidFill>
                <a:latin typeface="メイリオ"/>
                <a:ea typeface="メイリオ"/>
                <a:cs typeface="メイリオ"/>
              </a:rPr>
              <a:t>円のところ</a:t>
            </a:r>
            <a:endParaRPr kumimoji="1" lang="en-US" altLang="ja-JP" sz="12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800" b="0" dirty="0" smtClean="0">
                <a:solidFill>
                  <a:srgbClr val="FFFFFF"/>
                </a:solidFill>
                <a:latin typeface="メイリオ"/>
                <a:ea typeface="メイリオ"/>
                <a:cs typeface="メイリオ"/>
              </a:rPr>
              <a:t>初回限定</a:t>
            </a:r>
            <a:r>
              <a:rPr lang="en-US" altLang="ja-JP" sz="1800" b="0" dirty="0" smtClean="0">
                <a:solidFill>
                  <a:srgbClr val="FFFFFF"/>
                </a:solidFill>
                <a:latin typeface="メイリオ"/>
                <a:ea typeface="メイリオ"/>
                <a:cs typeface="メイリオ"/>
              </a:rPr>
              <a:t>10% OFF</a:t>
            </a:r>
            <a:endParaRPr kumimoji="1" lang="ja-JP" altLang="en-US" sz="1800" b="0" dirty="0" smtClean="0">
              <a:solidFill>
                <a:srgbClr val="FFFFFF"/>
              </a:solidFill>
              <a:latin typeface="メイリオ"/>
              <a:ea typeface="メイリオ"/>
              <a:cs typeface="メイリオ"/>
            </a:endParaRPr>
          </a:p>
        </p:txBody>
      </p:sp>
      <p:sp>
        <p:nvSpPr>
          <p:cNvPr id="10" name="テキスト ボックス 9"/>
          <p:cNvSpPr txBox="1"/>
          <p:nvPr/>
        </p:nvSpPr>
        <p:spPr>
          <a:xfrm rot="1183294">
            <a:off x="9014120" y="1455024"/>
            <a:ext cx="312235" cy="530915"/>
          </a:xfrm>
          <a:prstGeom prst="rect">
            <a:avLst/>
          </a:prstGeom>
          <a:noFill/>
        </p:spPr>
        <p:txBody>
          <a:bodyPr wrap="square" rtlCol="0">
            <a:spAutoFit/>
          </a:bodyPr>
          <a:lstStyle/>
          <a:p>
            <a:pPr algn="l"/>
            <a:r>
              <a:rPr kumimoji="1" lang="en-US" altLang="ja-JP" sz="2400" b="0" smtClean="0">
                <a:solidFill>
                  <a:srgbClr val="FFFF00"/>
                </a:solidFill>
                <a:latin typeface="メイリオ"/>
                <a:ea typeface="メイリオ"/>
                <a:cs typeface="メイリオ"/>
              </a:rPr>
              <a:t>!</a:t>
            </a:r>
            <a:endParaRPr kumimoji="1" lang="ja-JP" altLang="en-US" sz="2400" b="0" dirty="0" smtClean="0">
              <a:solidFill>
                <a:srgbClr val="FFFF00"/>
              </a:solidFill>
              <a:latin typeface="メイリオ"/>
              <a:ea typeface="メイリオ"/>
              <a:cs typeface="メイリオ"/>
            </a:endParaRPr>
          </a:p>
        </p:txBody>
      </p:sp>
    </p:spTree>
    <p:extLst>
      <p:ext uri="{BB962C8B-B14F-4D97-AF65-F5344CB8AC3E}">
        <p14:creationId xmlns:p14="http://schemas.microsoft.com/office/powerpoint/2010/main" val="4142215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4">
            <a:extLst>
              <a:ext uri="{FF2B5EF4-FFF2-40B4-BE49-F238E27FC236}">
                <a16:creationId xmlns="" xmlns:a16="http://schemas.microsoft.com/office/drawing/2014/main" id="{B9991F41-B3FF-4B94-A759-25E8F6B96E3C}"/>
              </a:ext>
            </a:extLst>
          </p:cNvPr>
          <p:cNvSpPr txBox="1">
            <a:spLocks/>
          </p:cNvSpPr>
          <p:nvPr/>
        </p:nvSpPr>
        <p:spPr>
          <a:xfrm>
            <a:off x="80500" y="104638"/>
            <a:ext cx="8619363"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b="0" kern="0" dirty="0" smtClean="0">
                <a:latin typeface="メイリオ" panose="020B0604030504040204" pitchFamily="50" charset="-128"/>
                <a:ea typeface="メイリオ" panose="020B0604030504040204" pitchFamily="50" charset="-128"/>
                <a:cs typeface="メイリオ" panose="020B0604030504040204" pitchFamily="50" charset="-128"/>
              </a:rPr>
              <a:t>本事業実施に際して</a:t>
            </a:r>
            <a:endParaRPr lang="ja-JP" altLang="en-US" b="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61949" y="1148196"/>
            <a:ext cx="8753475" cy="2428357"/>
          </a:xfrm>
          <a:prstGeom prst="rect">
            <a:avLst/>
          </a:prstGeom>
          <a:noFill/>
        </p:spPr>
        <p:txBody>
          <a:bodyPr wrap="square" rtlCol="0">
            <a:spAutoFit/>
          </a:bodyPr>
          <a:lstStyle/>
          <a:p>
            <a:pPr marL="342900" indent="-342900" algn="l">
              <a:buFont typeface="Wingdings" charset="2"/>
              <a:buChar char="l"/>
            </a:pPr>
            <a:r>
              <a:rPr lang="ja-JP" altLang="en-US" sz="2400" b="0" u="sng" dirty="0" smtClean="0">
                <a:solidFill>
                  <a:srgbClr val="C00000"/>
                </a:solidFill>
                <a:latin typeface="メイリオ"/>
                <a:ea typeface="メイリオ"/>
                <a:cs typeface="メイリオ"/>
              </a:rPr>
              <a:t>本事業は、</a:t>
            </a:r>
            <a:r>
              <a:rPr lang="en-US" altLang="ja-JP" sz="2400" b="0" u="sng" dirty="0" smtClean="0">
                <a:solidFill>
                  <a:srgbClr val="C00000"/>
                </a:solidFill>
                <a:latin typeface="メイリオ"/>
                <a:ea typeface="メイリオ"/>
                <a:cs typeface="メイリオ"/>
              </a:rPr>
              <a:t>8</a:t>
            </a:r>
            <a:r>
              <a:rPr lang="ja-JP" altLang="en-US" sz="2400" b="0" u="sng" dirty="0" smtClean="0">
                <a:solidFill>
                  <a:srgbClr val="C00000"/>
                </a:solidFill>
                <a:latin typeface="メイリオ"/>
                <a:ea typeface="メイリオ"/>
                <a:cs typeface="メイリオ"/>
              </a:rPr>
              <a:t>名以上、</a:t>
            </a:r>
            <a:r>
              <a:rPr lang="en-US" altLang="ja-JP" sz="2400" b="0" u="sng" dirty="0" smtClean="0">
                <a:solidFill>
                  <a:srgbClr val="C00000"/>
                </a:solidFill>
                <a:latin typeface="メイリオ"/>
                <a:ea typeface="メイリオ"/>
                <a:cs typeface="メイリオ"/>
              </a:rPr>
              <a:t>16</a:t>
            </a:r>
            <a:r>
              <a:rPr lang="ja-JP" altLang="en-US" sz="2400" b="0" u="sng" dirty="0" smtClean="0">
                <a:solidFill>
                  <a:srgbClr val="C00000"/>
                </a:solidFill>
                <a:latin typeface="メイリオ"/>
                <a:ea typeface="メイリオ"/>
                <a:cs typeface="メイリオ"/>
              </a:rPr>
              <a:t>名前後以内で実施する予定です。</a:t>
            </a:r>
            <a:endParaRPr kumimoji="1" lang="en-US" altLang="ja-JP" sz="2400" b="0" u="sng" dirty="0" smtClean="0">
              <a:solidFill>
                <a:srgbClr val="C00000"/>
              </a:solidFill>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・集まった</a:t>
            </a:r>
            <a:r>
              <a:rPr lang="ja-JP" altLang="en-US" sz="1200" b="0" dirty="0">
                <a:latin typeface="メイリオ"/>
                <a:ea typeface="メイリオ"/>
                <a:cs typeface="メイリオ"/>
              </a:rPr>
              <a:t>参加者と講師・スタッフとの関係性を強くし、個々の状況に応じた内容するために、</a:t>
            </a:r>
            <a:endParaRPr lang="en-US" altLang="ja-JP" sz="1200" b="0" dirty="0">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１</a:t>
            </a:r>
            <a:r>
              <a:rPr lang="ja-JP" altLang="en-US" sz="1200" b="0" dirty="0">
                <a:latin typeface="メイリオ"/>
                <a:ea typeface="メイリオ"/>
                <a:cs typeface="メイリオ"/>
              </a:rPr>
              <a:t>グループを</a:t>
            </a:r>
            <a:r>
              <a:rPr lang="en-US" altLang="ja-JP" sz="1200" b="0" dirty="0" smtClean="0">
                <a:latin typeface="メイリオ"/>
                <a:ea typeface="メイリオ"/>
                <a:cs typeface="メイリオ"/>
              </a:rPr>
              <a:t>16</a:t>
            </a:r>
            <a:r>
              <a:rPr lang="ja-JP" altLang="en-US" sz="1200" b="0" dirty="0" smtClean="0">
                <a:latin typeface="メイリオ"/>
                <a:ea typeface="メイリオ"/>
                <a:cs typeface="メイリオ"/>
              </a:rPr>
              <a:t>名前後</a:t>
            </a:r>
            <a:r>
              <a:rPr lang="ja-JP" altLang="en-US" sz="1200" b="0" dirty="0">
                <a:latin typeface="メイリオ"/>
                <a:ea typeface="メイリオ"/>
                <a:cs typeface="メイリオ"/>
              </a:rPr>
              <a:t>を上限にする予定です。大幅に超える応募者になった場合、グループを分けるか、</a:t>
            </a:r>
            <a:endParaRPr lang="en-US" altLang="ja-JP" sz="1200" b="0" dirty="0">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時期</a:t>
            </a:r>
            <a:r>
              <a:rPr lang="ja-JP" altLang="en-US" sz="1200" b="0" dirty="0">
                <a:latin typeface="メイリオ"/>
                <a:ea typeface="メイリオ"/>
                <a:cs typeface="メイリオ"/>
              </a:rPr>
              <a:t>をずらすなどの対応をする予定です。</a:t>
            </a:r>
            <a:endParaRPr lang="en-US" altLang="ja-JP" sz="1200" b="0" dirty="0">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・また、最少催行人数を</a:t>
            </a:r>
            <a:r>
              <a:rPr lang="en-US" altLang="ja-JP" sz="1200" b="0" dirty="0">
                <a:latin typeface="メイリオ"/>
                <a:ea typeface="メイリオ"/>
                <a:cs typeface="メイリオ"/>
              </a:rPr>
              <a:t>8</a:t>
            </a:r>
            <a:r>
              <a:rPr lang="ja-JP" altLang="en-US" sz="1200" b="0" dirty="0" smtClean="0">
                <a:latin typeface="メイリオ"/>
                <a:ea typeface="メイリオ"/>
                <a:cs typeface="メイリオ"/>
              </a:rPr>
              <a:t>名以上として設定させていただき、万一その人数に</a:t>
            </a:r>
            <a:r>
              <a:rPr kumimoji="1" lang="ja-JP" altLang="en-US" sz="1200" b="0" dirty="0" smtClean="0">
                <a:latin typeface="メイリオ"/>
                <a:ea typeface="メイリオ"/>
                <a:cs typeface="メイリオ"/>
              </a:rPr>
              <a:t>達しなかった場合、内容を大幅に</a:t>
            </a:r>
            <a:r>
              <a:rPr lang="ja-JP" altLang="en-US" sz="1200" b="0" dirty="0" smtClean="0">
                <a:latin typeface="メイリオ"/>
                <a:ea typeface="メイリオ"/>
                <a:cs typeface="メイリオ"/>
              </a:rPr>
              <a:t>見直すか、</a:t>
            </a:r>
            <a:endParaRPr lang="en-US" altLang="ja-JP" sz="1200" b="0" dirty="0" smtClean="0">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中止する可能性もあります。</a:t>
            </a:r>
            <a:r>
              <a:rPr kumimoji="1" lang="ja-JP" altLang="en-US" sz="1200" b="0" dirty="0" smtClean="0">
                <a:latin typeface="メイリオ"/>
                <a:ea typeface="メイリオ"/>
                <a:cs typeface="メイリオ"/>
              </a:rPr>
              <a:t>予めご了承ください。その場合は費用についてもご相談の上再検討させていただきます。</a:t>
            </a:r>
            <a:endParaRPr kumimoji="1" lang="en-US" altLang="ja-JP" sz="1200" b="0" dirty="0" smtClean="0">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a:t>
            </a:r>
            <a:r>
              <a:rPr lang="en-US" altLang="ja-JP" sz="1200" b="0" dirty="0" smtClean="0">
                <a:latin typeface="メイリオ"/>
                <a:ea typeface="メイリオ"/>
                <a:cs typeface="メイリオ"/>
              </a:rPr>
              <a:t>2019</a:t>
            </a:r>
            <a:r>
              <a:rPr lang="ja-JP" altLang="en-US" sz="1200" b="0" dirty="0" smtClean="0">
                <a:latin typeface="メイリオ"/>
                <a:ea typeface="メイリオ"/>
                <a:cs typeface="メイリオ"/>
              </a:rPr>
              <a:t>年度の実施の決定は、</a:t>
            </a:r>
            <a:r>
              <a:rPr lang="en-US" altLang="ja-JP" sz="1200" b="0" dirty="0" smtClean="0">
                <a:latin typeface="メイリオ"/>
                <a:ea typeface="メイリオ"/>
                <a:cs typeface="メイリオ"/>
              </a:rPr>
              <a:t>2019</a:t>
            </a:r>
            <a:r>
              <a:rPr lang="ja-JP" altLang="en-US" sz="1200" b="0" dirty="0" smtClean="0">
                <a:latin typeface="メイリオ"/>
                <a:ea typeface="メイリオ"/>
                <a:cs typeface="メイリオ"/>
              </a:rPr>
              <a:t>年</a:t>
            </a:r>
            <a:r>
              <a:rPr lang="en-US" altLang="ja-JP" sz="1200" b="0" dirty="0" smtClean="0">
                <a:latin typeface="メイリオ"/>
                <a:ea typeface="メイリオ"/>
                <a:cs typeface="メイリオ"/>
              </a:rPr>
              <a:t>3</a:t>
            </a:r>
            <a:r>
              <a:rPr lang="ja-JP" altLang="en-US" sz="1200" b="0" dirty="0" smtClean="0">
                <a:latin typeface="メイリオ"/>
                <a:ea typeface="メイリオ"/>
                <a:cs typeface="メイリオ"/>
              </a:rPr>
              <a:t>月半ばまでには確定する予定です。</a:t>
            </a:r>
            <a:endParaRPr kumimoji="1" lang="en-US" altLang="ja-JP" sz="1200" b="0" dirty="0" smtClean="0">
              <a:latin typeface="メイリオ"/>
              <a:ea typeface="メイリオ"/>
              <a:cs typeface="メイリオ"/>
            </a:endParaRPr>
          </a:p>
          <a:p>
            <a:pPr algn="l"/>
            <a:r>
              <a:rPr kumimoji="1" lang="ja-JP" altLang="en-US" sz="1200" b="0" dirty="0" smtClean="0">
                <a:latin typeface="メイリオ"/>
                <a:ea typeface="メイリオ"/>
                <a:cs typeface="メイリオ"/>
              </a:rPr>
              <a:t>　</a:t>
            </a:r>
            <a:endParaRPr kumimoji="1" lang="en-US" altLang="ja-JP" sz="1200" b="0" dirty="0" smtClean="0">
              <a:latin typeface="メイリオ"/>
              <a:ea typeface="メイリオ"/>
              <a:cs typeface="メイリオ"/>
            </a:endParaRPr>
          </a:p>
        </p:txBody>
      </p:sp>
      <p:sp>
        <p:nvSpPr>
          <p:cNvPr id="5" name="テキスト ボックス 4"/>
          <p:cNvSpPr txBox="1"/>
          <p:nvPr/>
        </p:nvSpPr>
        <p:spPr>
          <a:xfrm>
            <a:off x="361949" y="3743873"/>
            <a:ext cx="8753475" cy="2160591"/>
          </a:xfrm>
          <a:prstGeom prst="rect">
            <a:avLst/>
          </a:prstGeom>
          <a:noFill/>
        </p:spPr>
        <p:txBody>
          <a:bodyPr wrap="square" rtlCol="0">
            <a:spAutoFit/>
          </a:bodyPr>
          <a:lstStyle/>
          <a:p>
            <a:pPr marL="342900" indent="-342900" algn="l">
              <a:buFont typeface="Wingdings" charset="2"/>
              <a:buChar char="l"/>
            </a:pPr>
            <a:r>
              <a:rPr lang="ja-JP" altLang="en-US" sz="2400" b="0" u="sng" dirty="0" smtClean="0">
                <a:solidFill>
                  <a:srgbClr val="C00000"/>
                </a:solidFill>
                <a:latin typeface="メイリオ"/>
                <a:ea typeface="メイリオ"/>
                <a:cs typeface="メイリオ"/>
              </a:rPr>
              <a:t>参加の皆様と共創し、改善しながら進めます。</a:t>
            </a:r>
            <a:endParaRPr kumimoji="1" lang="en-US" altLang="ja-JP" sz="2400" b="0" u="sng" dirty="0" smtClean="0">
              <a:solidFill>
                <a:srgbClr val="C00000"/>
              </a:solidFill>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本事業は、弊社のこれまでの経験や、地域に関わる事業者や、マーケティングの専門家などとの人脈をフルに活用して</a:t>
            </a:r>
            <a:endParaRPr lang="en-US" altLang="ja-JP" sz="1200" b="0" dirty="0" smtClean="0">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弊社新事業として開始するものです。これまでの経験や知識が、少しでも各地域の皆様にお役に立てることを考え</a:t>
            </a:r>
            <a:endParaRPr lang="en-US" altLang="ja-JP" sz="1200" b="0" dirty="0" smtClean="0">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企画し、実行していきたいと思っております。</a:t>
            </a:r>
            <a:endParaRPr lang="en-US" altLang="ja-JP" sz="1200" b="0" dirty="0" smtClean="0">
              <a:latin typeface="メイリオ"/>
              <a:ea typeface="メイリオ"/>
              <a:cs typeface="メイリオ"/>
            </a:endParaRPr>
          </a:p>
          <a:p>
            <a:pPr algn="l"/>
            <a:r>
              <a:rPr lang="ja-JP" altLang="en-US" sz="1200" b="0" dirty="0" smtClean="0">
                <a:latin typeface="メイリオ"/>
                <a:ea typeface="メイリオ"/>
                <a:cs typeface="メイリオ"/>
              </a:rPr>
              <a:t>　　セミナーやワークショップの内容についても、ご参加いただく皆さんと一緒に、当初企画に固執することなく</a:t>
            </a:r>
            <a:endParaRPr lang="en-US" altLang="ja-JP" sz="1200" b="0" dirty="0" smtClean="0">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常に改善し、より良くしていくスタンスで進めていく所存です。</a:t>
            </a:r>
            <a:endParaRPr lang="en-US" altLang="ja-JP" sz="1200" b="0" dirty="0" smtClean="0">
              <a:latin typeface="メイリオ"/>
              <a:ea typeface="メイリオ"/>
              <a:cs typeface="メイリオ"/>
            </a:endParaRPr>
          </a:p>
          <a:p>
            <a:pPr algn="l"/>
            <a:r>
              <a:rPr lang="ja-JP" altLang="en-US" sz="1200" b="0" dirty="0">
                <a:latin typeface="メイリオ"/>
                <a:ea typeface="メイリオ"/>
                <a:cs typeface="メイリオ"/>
              </a:rPr>
              <a:t>　</a:t>
            </a:r>
            <a:r>
              <a:rPr lang="ja-JP" altLang="en-US" sz="1200" b="0" dirty="0" smtClean="0">
                <a:latin typeface="メイリオ"/>
                <a:ea typeface="メイリオ"/>
                <a:cs typeface="メイリオ"/>
              </a:rPr>
              <a:t>　そうした状況をご理解いただき、共創する姿勢でより良い場を作っていける皆様にお集まりいただければ、大変幸甚です。</a:t>
            </a:r>
            <a:endParaRPr kumimoji="1" lang="en-US" altLang="ja-JP" sz="1200" b="0" dirty="0" smtClean="0">
              <a:latin typeface="メイリオ"/>
              <a:ea typeface="メイリオ"/>
              <a:cs typeface="メイリオ"/>
            </a:endParaRPr>
          </a:p>
        </p:txBody>
      </p:sp>
    </p:spTree>
    <p:extLst>
      <p:ext uri="{BB962C8B-B14F-4D97-AF65-F5344CB8AC3E}">
        <p14:creationId xmlns:p14="http://schemas.microsoft.com/office/powerpoint/2010/main" val="90483901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4">
            <a:extLst>
              <a:ext uri="{FF2B5EF4-FFF2-40B4-BE49-F238E27FC236}">
                <a16:creationId xmlns="" xmlns:a16="http://schemas.microsoft.com/office/drawing/2014/main" id="{B9991F41-B3FF-4B94-A759-25E8F6B96E3C}"/>
              </a:ext>
            </a:extLst>
          </p:cNvPr>
          <p:cNvSpPr txBox="1">
            <a:spLocks/>
          </p:cNvSpPr>
          <p:nvPr/>
        </p:nvSpPr>
        <p:spPr>
          <a:xfrm>
            <a:off x="80500" y="104638"/>
            <a:ext cx="8619363"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b="0" kern="0" dirty="0" smtClean="0">
                <a:latin typeface="メイリオ" panose="020B0604030504040204" pitchFamily="50" charset="-128"/>
                <a:ea typeface="メイリオ" panose="020B0604030504040204" pitchFamily="50" charset="-128"/>
                <a:cs typeface="メイリオ" panose="020B0604030504040204" pitchFamily="50" charset="-128"/>
              </a:rPr>
              <a:t>採用に関して、できればご検討をお願いしたいこと</a:t>
            </a:r>
            <a:endParaRPr lang="ja-JP" altLang="en-US" b="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61949" y="750743"/>
            <a:ext cx="8753475" cy="3097771"/>
          </a:xfrm>
          <a:prstGeom prst="rect">
            <a:avLst/>
          </a:prstGeom>
          <a:noFill/>
        </p:spPr>
        <p:txBody>
          <a:bodyPr wrap="square" rtlCol="0">
            <a:spAutoFit/>
          </a:bodyPr>
          <a:lstStyle/>
          <a:p>
            <a:pPr algn="l"/>
            <a:r>
              <a:rPr kumimoji="1" lang="ja-JP" altLang="en-US" sz="2400" b="0" u="sng" dirty="0" smtClean="0">
                <a:solidFill>
                  <a:srgbClr val="C00000"/>
                </a:solidFill>
                <a:latin typeface="メイリオ"/>
                <a:ea typeface="メイリオ"/>
                <a:cs typeface="メイリオ"/>
              </a:rPr>
              <a:t>①　</a:t>
            </a:r>
            <a:r>
              <a:rPr kumimoji="1" lang="en-US" altLang="ja-JP" sz="2400" b="0" u="sng" dirty="0" smtClean="0">
                <a:solidFill>
                  <a:srgbClr val="C00000"/>
                </a:solidFill>
                <a:latin typeface="メイリオ"/>
                <a:ea typeface="メイリオ"/>
                <a:cs typeface="メイリオ"/>
              </a:rPr>
              <a:t>1</a:t>
            </a:r>
            <a:r>
              <a:rPr kumimoji="1" lang="ja-JP" altLang="en-US" sz="2400" b="0" u="sng" dirty="0" smtClean="0">
                <a:solidFill>
                  <a:srgbClr val="C00000"/>
                </a:solidFill>
                <a:latin typeface="メイリオ"/>
                <a:ea typeface="メイリオ"/>
                <a:cs typeface="メイリオ"/>
              </a:rPr>
              <a:t>地域あたり２名のご採用をご検討ください。</a:t>
            </a:r>
            <a:endParaRPr kumimoji="1" lang="en-US" altLang="ja-JP" sz="2400" b="0" u="sng" dirty="0" smtClean="0">
              <a:solidFill>
                <a:srgbClr val="C00000"/>
              </a:solidFill>
              <a:latin typeface="メイリオ"/>
              <a:ea typeface="メイリオ"/>
              <a:cs typeface="メイリオ"/>
            </a:endParaRPr>
          </a:p>
          <a:p>
            <a:pPr algn="l"/>
            <a:r>
              <a:rPr lang="en-US" altLang="ja-JP" sz="2400" b="0" dirty="0">
                <a:latin typeface="メイリオ"/>
                <a:ea typeface="メイリオ"/>
                <a:cs typeface="メイリオ"/>
              </a:rPr>
              <a:t> </a:t>
            </a:r>
            <a:r>
              <a:rPr lang="en-US" altLang="ja-JP" sz="2400" b="0" dirty="0" smtClean="0">
                <a:latin typeface="メイリオ"/>
                <a:ea typeface="メイリオ"/>
                <a:cs typeface="メイリオ"/>
              </a:rPr>
              <a:t>      </a:t>
            </a:r>
            <a:r>
              <a:rPr lang="ja-JP" altLang="en-US" sz="1800" b="0" dirty="0" smtClean="0">
                <a:latin typeface="メイリオ"/>
                <a:ea typeface="メイリオ"/>
                <a:cs typeface="メイリオ"/>
              </a:rPr>
              <a:t>予算等の事情が叶えば、弊社としては１地域につき２名でのご参加を</a:t>
            </a:r>
            <a:endParaRPr lang="en-US" altLang="ja-JP" sz="1800" b="0" dirty="0" smtClean="0">
              <a:latin typeface="メイリオ"/>
              <a:ea typeface="メイリオ"/>
              <a:cs typeface="メイリオ"/>
            </a:endParaRPr>
          </a:p>
          <a:p>
            <a:pPr algn="l"/>
            <a:r>
              <a:rPr lang="ja-JP" altLang="en-US" sz="1800" b="0" dirty="0">
                <a:latin typeface="メイリオ"/>
                <a:ea typeface="メイリオ"/>
                <a:cs typeface="メイリオ"/>
              </a:rPr>
              <a:t>　</a:t>
            </a:r>
            <a:r>
              <a:rPr lang="ja-JP" altLang="en-US" sz="1800" b="0" dirty="0" smtClean="0">
                <a:latin typeface="メイリオ"/>
                <a:ea typeface="メイリオ"/>
                <a:cs typeface="メイリオ"/>
              </a:rPr>
              <a:t>　　推奨させていただきます。ペアで参加し、一緒に受講することで、</a:t>
            </a:r>
            <a:endParaRPr lang="en-US" altLang="ja-JP" sz="1800" b="0" dirty="0" smtClean="0">
              <a:latin typeface="メイリオ"/>
              <a:ea typeface="メイリオ"/>
              <a:cs typeface="メイリオ"/>
            </a:endParaRPr>
          </a:p>
          <a:p>
            <a:pPr algn="l"/>
            <a:r>
              <a:rPr lang="ja-JP" altLang="en-US" sz="1800" b="0" dirty="0">
                <a:latin typeface="メイリオ"/>
                <a:ea typeface="メイリオ"/>
                <a:cs typeface="メイリオ"/>
              </a:rPr>
              <a:t>　</a:t>
            </a:r>
            <a:r>
              <a:rPr lang="ja-JP" altLang="en-US" sz="1800" b="0" dirty="0" smtClean="0">
                <a:latin typeface="メイリオ"/>
                <a:ea typeface="メイリオ"/>
                <a:cs typeface="メイリオ"/>
              </a:rPr>
              <a:t>　　協力関係や、お互いの刺激が生まれ、地域にとって有効な体制を作ることが　　　</a:t>
            </a:r>
            <a:endParaRPr lang="en-US" altLang="ja-JP" sz="1800" b="0" dirty="0" smtClean="0">
              <a:latin typeface="メイリオ"/>
              <a:ea typeface="メイリオ"/>
              <a:cs typeface="メイリオ"/>
            </a:endParaRPr>
          </a:p>
          <a:p>
            <a:pPr algn="l"/>
            <a:r>
              <a:rPr lang="ja-JP" altLang="en-US" sz="1800" b="0" dirty="0">
                <a:latin typeface="メイリオ"/>
                <a:ea typeface="メイリオ"/>
                <a:cs typeface="メイリオ"/>
              </a:rPr>
              <a:t>　</a:t>
            </a:r>
            <a:r>
              <a:rPr lang="ja-JP" altLang="en-US" sz="1800" b="0" dirty="0" smtClean="0">
                <a:latin typeface="メイリオ"/>
                <a:ea typeface="メイリオ"/>
                <a:cs typeface="メイリオ"/>
              </a:rPr>
              <a:t>　　できると考えています。また万一継続できない人がでた場合でも、経験や</a:t>
            </a:r>
            <a:endParaRPr lang="en-US" altLang="ja-JP" sz="1800" b="0" dirty="0" smtClean="0">
              <a:latin typeface="メイリオ"/>
              <a:ea typeface="メイリオ"/>
              <a:cs typeface="メイリオ"/>
            </a:endParaRPr>
          </a:p>
          <a:p>
            <a:pPr algn="l"/>
            <a:r>
              <a:rPr lang="ja-JP" altLang="en-US" sz="1800" b="0" dirty="0">
                <a:latin typeface="メイリオ"/>
                <a:ea typeface="メイリオ"/>
                <a:cs typeface="メイリオ"/>
              </a:rPr>
              <a:t>　</a:t>
            </a:r>
            <a:r>
              <a:rPr lang="ja-JP" altLang="en-US" sz="1800" b="0" dirty="0" smtClean="0">
                <a:latin typeface="メイリオ"/>
                <a:ea typeface="メイリオ"/>
                <a:cs typeface="メイリオ"/>
              </a:rPr>
              <a:t>　　知識を引き継いで安定した体制を作ることができます。</a:t>
            </a:r>
            <a:endParaRPr lang="en-US" altLang="ja-JP" sz="1800" b="0" dirty="0" smtClean="0">
              <a:latin typeface="メイリオ"/>
              <a:ea typeface="メイリオ"/>
              <a:cs typeface="メイリオ"/>
            </a:endParaRPr>
          </a:p>
          <a:p>
            <a:pPr algn="l"/>
            <a:r>
              <a:rPr kumimoji="1" lang="ja-JP" altLang="en-US" sz="1800" b="0" dirty="0">
                <a:latin typeface="メイリオ"/>
                <a:ea typeface="メイリオ"/>
                <a:cs typeface="メイリオ"/>
              </a:rPr>
              <a:t>　</a:t>
            </a:r>
            <a:r>
              <a:rPr kumimoji="1" lang="ja-JP" altLang="en-US" sz="1800" b="0" dirty="0" smtClean="0">
                <a:latin typeface="メイリオ"/>
                <a:ea typeface="メイリオ"/>
                <a:cs typeface="メイリオ"/>
              </a:rPr>
              <a:t>　　（もちろん</a:t>
            </a:r>
            <a:r>
              <a:rPr kumimoji="1" lang="en-US" altLang="ja-JP" sz="1800" b="0" dirty="0" smtClean="0">
                <a:latin typeface="メイリオ"/>
                <a:ea typeface="メイリオ"/>
                <a:cs typeface="メイリオ"/>
              </a:rPr>
              <a:t>1</a:t>
            </a:r>
            <a:r>
              <a:rPr kumimoji="1" lang="ja-JP" altLang="en-US" sz="1800" b="0" dirty="0" smtClean="0">
                <a:latin typeface="メイリオ"/>
                <a:ea typeface="メイリオ"/>
                <a:cs typeface="メイリオ"/>
              </a:rPr>
              <a:t>名での参加も可能です）</a:t>
            </a:r>
            <a:endParaRPr kumimoji="1" lang="en-US" altLang="ja-JP" sz="1800" b="0" dirty="0" smtClean="0">
              <a:latin typeface="メイリオ"/>
              <a:ea typeface="メイリオ"/>
              <a:cs typeface="メイリオ"/>
            </a:endParaRPr>
          </a:p>
        </p:txBody>
      </p:sp>
      <p:sp>
        <p:nvSpPr>
          <p:cNvPr id="23" name="テキスト ボックス 22"/>
          <p:cNvSpPr txBox="1"/>
          <p:nvPr/>
        </p:nvSpPr>
        <p:spPr>
          <a:xfrm>
            <a:off x="361948" y="4109604"/>
            <a:ext cx="9544052" cy="2294474"/>
          </a:xfrm>
          <a:prstGeom prst="rect">
            <a:avLst/>
          </a:prstGeom>
          <a:noFill/>
        </p:spPr>
        <p:txBody>
          <a:bodyPr wrap="square" rtlCol="0">
            <a:spAutoFit/>
          </a:bodyPr>
          <a:lstStyle/>
          <a:p>
            <a:pPr algn="l"/>
            <a:r>
              <a:rPr lang="ja-JP" altLang="en-US" sz="2400" b="0" u="sng" dirty="0" smtClean="0">
                <a:solidFill>
                  <a:srgbClr val="C00000"/>
                </a:solidFill>
                <a:latin typeface="メイリオ"/>
                <a:ea typeface="メイリオ"/>
                <a:cs typeface="メイリオ"/>
              </a:rPr>
              <a:t>②</a:t>
            </a:r>
            <a:r>
              <a:rPr kumimoji="1" lang="ja-JP" altLang="en-US" sz="2400" b="0" u="sng" dirty="0" smtClean="0">
                <a:solidFill>
                  <a:srgbClr val="C00000"/>
                </a:solidFill>
                <a:latin typeface="メイリオ"/>
                <a:ea typeface="メイリオ"/>
                <a:cs typeface="メイリオ"/>
              </a:rPr>
              <a:t>　２拠点居住希望者の受け入れをご検討ください。</a:t>
            </a:r>
            <a:endParaRPr kumimoji="1" lang="en-US" altLang="ja-JP" sz="2400" b="0" u="sng" dirty="0" smtClean="0">
              <a:solidFill>
                <a:srgbClr val="C00000"/>
              </a:solidFill>
              <a:latin typeface="メイリオ"/>
              <a:ea typeface="メイリオ"/>
              <a:cs typeface="メイリオ"/>
            </a:endParaRPr>
          </a:p>
          <a:p>
            <a:pPr algn="l"/>
            <a:r>
              <a:rPr lang="ja-JP" altLang="en-US" sz="2400" b="0" dirty="0">
                <a:latin typeface="メイリオ"/>
                <a:ea typeface="メイリオ"/>
                <a:cs typeface="メイリオ"/>
              </a:rPr>
              <a:t>　</a:t>
            </a:r>
            <a:r>
              <a:rPr lang="ja-JP" altLang="en-US" sz="2400" b="0" dirty="0" smtClean="0">
                <a:latin typeface="メイリオ"/>
                <a:ea typeface="メイリオ"/>
                <a:cs typeface="メイリオ"/>
              </a:rPr>
              <a:t>　</a:t>
            </a:r>
            <a:r>
              <a:rPr lang="ja-JP" altLang="en-US" sz="1800" b="0" dirty="0" smtClean="0">
                <a:latin typeface="メイリオ"/>
                <a:ea typeface="メイリオ"/>
                <a:cs typeface="メイリオ"/>
              </a:rPr>
              <a:t>住民票を移すことは大前提の上で、首都圏との２拠点居住を許容することで、</a:t>
            </a:r>
            <a:endParaRPr lang="en-US" altLang="ja-JP" sz="1800" b="0" dirty="0" smtClean="0">
              <a:latin typeface="メイリオ"/>
              <a:ea typeface="メイリオ"/>
              <a:cs typeface="メイリオ"/>
            </a:endParaRPr>
          </a:p>
          <a:p>
            <a:pPr algn="l"/>
            <a:r>
              <a:rPr lang="ja-JP" altLang="en-US" sz="1800" b="0" dirty="0">
                <a:latin typeface="メイリオ"/>
                <a:ea typeface="メイリオ"/>
                <a:cs typeface="メイリオ"/>
              </a:rPr>
              <a:t>　</a:t>
            </a:r>
            <a:r>
              <a:rPr lang="ja-JP" altLang="en-US" sz="1800" b="0" dirty="0" smtClean="0">
                <a:latin typeface="メイリオ"/>
                <a:ea typeface="メイリオ"/>
                <a:cs typeface="メイリオ"/>
              </a:rPr>
              <a:t>　　よりスキルの高い人材を採用できる可能性が高まります。</a:t>
            </a:r>
            <a:endParaRPr lang="en-US" altLang="ja-JP" sz="1800" b="0" dirty="0" smtClean="0">
              <a:latin typeface="メイリオ"/>
              <a:ea typeface="メイリオ"/>
              <a:cs typeface="メイリオ"/>
            </a:endParaRPr>
          </a:p>
          <a:p>
            <a:pPr algn="l"/>
            <a:r>
              <a:rPr lang="ja-JP" altLang="en-US" sz="1800" b="0" dirty="0">
                <a:latin typeface="メイリオ"/>
                <a:ea typeface="メイリオ"/>
                <a:cs typeface="メイリオ"/>
              </a:rPr>
              <a:t>　</a:t>
            </a:r>
            <a:r>
              <a:rPr lang="ja-JP" altLang="en-US" sz="1800" b="0" dirty="0" smtClean="0">
                <a:latin typeface="メイリオ"/>
                <a:ea typeface="メイリオ"/>
                <a:cs typeface="メイリオ"/>
              </a:rPr>
              <a:t>　　働き方改革の視点からも、是非２拠点居住スタイルの受け入れをお願いします。</a:t>
            </a:r>
            <a:endParaRPr lang="en-US" altLang="ja-JP" sz="1800" b="0" dirty="0" smtClean="0">
              <a:latin typeface="メイリオ"/>
              <a:ea typeface="メイリオ"/>
              <a:cs typeface="メイリオ"/>
            </a:endParaRPr>
          </a:p>
          <a:p>
            <a:pPr algn="l"/>
            <a:r>
              <a:rPr lang="ja-JP" altLang="en-US" sz="1800" b="0" dirty="0">
                <a:latin typeface="メイリオ"/>
                <a:ea typeface="メイリオ"/>
                <a:cs typeface="メイリオ"/>
              </a:rPr>
              <a:t>　</a:t>
            </a:r>
            <a:r>
              <a:rPr lang="ja-JP" altLang="en-US" sz="1800" b="0" dirty="0" smtClean="0">
                <a:latin typeface="メイリオ"/>
                <a:ea typeface="メイリオ"/>
                <a:cs typeface="メイリオ"/>
              </a:rPr>
              <a:t>　（採用後の、地域での稼働の日数、頻度、スケジュールは個別にご相談可能です。）</a:t>
            </a:r>
            <a:endParaRPr kumimoji="1" lang="en-US" altLang="ja-JP" sz="1800" b="0" dirty="0" smtClean="0">
              <a:latin typeface="メイリオ"/>
              <a:ea typeface="メイリオ"/>
              <a:cs typeface="メイリオ"/>
            </a:endParaRPr>
          </a:p>
        </p:txBody>
      </p:sp>
    </p:spTree>
    <p:extLst>
      <p:ext uri="{BB962C8B-B14F-4D97-AF65-F5344CB8AC3E}">
        <p14:creationId xmlns:p14="http://schemas.microsoft.com/office/powerpoint/2010/main" val="107992668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bwMode="auto">
          <a:xfrm>
            <a:off x="1881051" y="2730137"/>
            <a:ext cx="6204858" cy="1541417"/>
          </a:xfrm>
          <a:prstGeom prst="round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b="0" dirty="0" smtClean="0">
                <a:solidFill>
                  <a:srgbClr val="FFFFFF"/>
                </a:solidFill>
                <a:latin typeface="メイリオ"/>
                <a:ea typeface="メイリオ"/>
                <a:cs typeface="メイリオ"/>
              </a:rPr>
              <a:t>はじめに</a:t>
            </a:r>
            <a:endParaRPr kumimoji="1" lang="ja-JP" altLang="en-US" b="0" dirty="0" smtClean="0">
              <a:solidFill>
                <a:srgbClr val="FFFFFF"/>
              </a:solidFill>
              <a:latin typeface="メイリオ"/>
              <a:ea typeface="メイリオ"/>
              <a:cs typeface="メイリオ"/>
            </a:endParaRPr>
          </a:p>
        </p:txBody>
      </p:sp>
    </p:spTree>
    <p:extLst>
      <p:ext uri="{BB962C8B-B14F-4D97-AF65-F5344CB8AC3E}">
        <p14:creationId xmlns:p14="http://schemas.microsoft.com/office/powerpoint/2010/main" val="83602803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4">
            <a:extLst>
              <a:ext uri="{FF2B5EF4-FFF2-40B4-BE49-F238E27FC236}">
                <a16:creationId xmlns="" xmlns:a16="http://schemas.microsoft.com/office/drawing/2014/main" id="{B9991F41-B3FF-4B94-A759-25E8F6B96E3C}"/>
              </a:ext>
            </a:extLst>
          </p:cNvPr>
          <p:cNvSpPr txBox="1">
            <a:spLocks/>
          </p:cNvSpPr>
          <p:nvPr/>
        </p:nvSpPr>
        <p:spPr>
          <a:xfrm>
            <a:off x="80500" y="104638"/>
            <a:ext cx="8619363"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b="0" kern="0" dirty="0" smtClean="0">
                <a:latin typeface="メイリオ" panose="020B0604030504040204" pitchFamily="50" charset="-128"/>
                <a:ea typeface="メイリオ" panose="020B0604030504040204" pitchFamily="50" charset="-128"/>
                <a:cs typeface="メイリオ" panose="020B0604030504040204" pitchFamily="50" charset="-128"/>
              </a:rPr>
              <a:t>「地域マーケター」のキャリアステップの可能性</a:t>
            </a:r>
            <a:endParaRPr lang="ja-JP" altLang="en-US" b="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18573" y="733172"/>
            <a:ext cx="9215120" cy="784830"/>
          </a:xfrm>
          <a:prstGeom prst="rect">
            <a:avLst/>
          </a:prstGeom>
          <a:noFill/>
        </p:spPr>
        <p:txBody>
          <a:bodyPr wrap="square" rtlCol="0">
            <a:spAutoFit/>
          </a:bodyPr>
          <a:lstStyle/>
          <a:p>
            <a:pPr algn="l"/>
            <a:r>
              <a:rPr kumimoji="1" lang="ja-JP" altLang="en-US" sz="1800" b="0" dirty="0" smtClean="0">
                <a:solidFill>
                  <a:srgbClr val="C00000"/>
                </a:solidFill>
                <a:latin typeface="メイリオ"/>
                <a:ea typeface="メイリオ"/>
                <a:cs typeface="メイリオ"/>
              </a:rPr>
              <a:t>地域マーケター</a:t>
            </a:r>
            <a:r>
              <a:rPr kumimoji="1" lang="ja-JP" altLang="en-US" sz="1800" b="0" dirty="0" smtClean="0">
                <a:latin typeface="メイリオ"/>
                <a:ea typeface="メイリオ"/>
                <a:cs typeface="メイリオ"/>
              </a:rPr>
              <a:t>として育成された方の、将来のキャリアステップには、３つの方向性が考えられます。</a:t>
            </a:r>
            <a:r>
              <a:rPr lang="ja-JP" altLang="en-US" sz="1800" b="0" dirty="0" smtClean="0">
                <a:latin typeface="メイリオ"/>
                <a:ea typeface="メイリオ"/>
                <a:cs typeface="メイリオ"/>
              </a:rPr>
              <a:t>いずれも</a:t>
            </a:r>
            <a:r>
              <a:rPr lang="ja-JP" altLang="en-US" sz="1800" b="0" dirty="0" smtClean="0">
                <a:solidFill>
                  <a:srgbClr val="C00000"/>
                </a:solidFill>
                <a:latin typeface="メイリオ"/>
                <a:ea typeface="メイリオ"/>
                <a:cs typeface="メイリオ"/>
              </a:rPr>
              <a:t>地域社会で強く求められる人材</a:t>
            </a:r>
            <a:r>
              <a:rPr lang="ja-JP" altLang="en-US" sz="1800" b="0" dirty="0" smtClean="0">
                <a:latin typeface="メイリオ"/>
                <a:ea typeface="メイリオ"/>
                <a:cs typeface="メイリオ"/>
              </a:rPr>
              <a:t>になれる可能性が広がります。</a:t>
            </a:r>
            <a:endParaRPr kumimoji="1" lang="en-US" altLang="ja-JP" sz="1800" b="0" dirty="0" smtClean="0">
              <a:latin typeface="メイリオ"/>
              <a:ea typeface="メイリオ"/>
              <a:cs typeface="メイリオ"/>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4580" y="3270523"/>
            <a:ext cx="1414780" cy="1414780"/>
          </a:xfrm>
          <a:prstGeom prst="rect">
            <a:avLst/>
          </a:prstGeom>
        </p:spPr>
      </p:pic>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0189" y="5074789"/>
            <a:ext cx="776137" cy="835839"/>
          </a:xfrm>
          <a:prstGeom prst="rect">
            <a:avLst/>
          </a:prstGeom>
        </p:spPr>
      </p:pic>
      <p:grpSp>
        <p:nvGrpSpPr>
          <p:cNvPr id="7" name="図形グループ 6"/>
          <p:cNvGrpSpPr/>
          <p:nvPr/>
        </p:nvGrpSpPr>
        <p:grpSpPr>
          <a:xfrm>
            <a:off x="5793280" y="3387467"/>
            <a:ext cx="761056" cy="1422198"/>
            <a:chOff x="5742615" y="1813560"/>
            <a:chExt cx="761056" cy="1422198"/>
          </a:xfrm>
        </p:grpSpPr>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42615" y="1813560"/>
              <a:ext cx="755353" cy="795963"/>
            </a:xfrm>
            <a:prstGeom prst="rect">
              <a:avLst/>
            </a:prstGeom>
          </p:spPr>
        </p:pic>
        <p:grpSp>
          <p:nvGrpSpPr>
            <p:cNvPr id="11" name="図形グループ 10"/>
            <p:cNvGrpSpPr/>
            <p:nvPr/>
          </p:nvGrpSpPr>
          <p:grpSpPr>
            <a:xfrm>
              <a:off x="5749051" y="2522131"/>
              <a:ext cx="754620" cy="713627"/>
              <a:chOff x="4190858" y="675942"/>
              <a:chExt cx="486207" cy="456789"/>
            </a:xfrm>
          </p:grpSpPr>
          <p:sp>
            <p:nvSpPr>
              <p:cNvPr id="12" name="台形 11"/>
              <p:cNvSpPr/>
              <p:nvPr/>
            </p:nvSpPr>
            <p:spPr bwMode="auto">
              <a:xfrm>
                <a:off x="4190858" y="771601"/>
                <a:ext cx="486207" cy="361130"/>
              </a:xfrm>
              <a:prstGeom prst="trapezoid">
                <a:avLst>
                  <a:gd name="adj" fmla="val 22445"/>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13" name="片側の 2 つの角を丸めた四角形 12"/>
              <p:cNvSpPr/>
              <p:nvPr/>
            </p:nvSpPr>
            <p:spPr bwMode="auto">
              <a:xfrm>
                <a:off x="4268237" y="675942"/>
                <a:ext cx="330856" cy="424457"/>
              </a:xfrm>
              <a:prstGeom prst="round2SameRect">
                <a:avLst>
                  <a:gd name="adj1" fmla="val 37925"/>
                  <a:gd name="adj2" fmla="val 0"/>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grpSp>
      <p:grpSp>
        <p:nvGrpSpPr>
          <p:cNvPr id="14" name="図形グループ 13"/>
          <p:cNvGrpSpPr/>
          <p:nvPr/>
        </p:nvGrpSpPr>
        <p:grpSpPr>
          <a:xfrm>
            <a:off x="5779154" y="5788537"/>
            <a:ext cx="754620" cy="713627"/>
            <a:chOff x="4190858" y="675942"/>
            <a:chExt cx="486207" cy="456789"/>
          </a:xfrm>
        </p:grpSpPr>
        <p:sp>
          <p:nvSpPr>
            <p:cNvPr id="15" name="台形 14"/>
            <p:cNvSpPr/>
            <p:nvPr/>
          </p:nvSpPr>
          <p:spPr bwMode="auto">
            <a:xfrm>
              <a:off x="4190858" y="771601"/>
              <a:ext cx="486207" cy="361130"/>
            </a:xfrm>
            <a:prstGeom prst="trapezoid">
              <a:avLst>
                <a:gd name="adj" fmla="val 22445"/>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16" name="片側の 2 つの角を丸めた四角形 15"/>
            <p:cNvSpPr/>
            <p:nvPr/>
          </p:nvSpPr>
          <p:spPr bwMode="auto">
            <a:xfrm>
              <a:off x="4268237" y="675942"/>
              <a:ext cx="330856" cy="424457"/>
            </a:xfrm>
            <a:prstGeom prst="round2SameRect">
              <a:avLst>
                <a:gd name="adj1" fmla="val 37925"/>
                <a:gd name="adj2" fmla="val 0"/>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sp>
        <p:nvSpPr>
          <p:cNvPr id="4" name="曲折矢印 3"/>
          <p:cNvSpPr/>
          <p:nvPr/>
        </p:nvSpPr>
        <p:spPr bwMode="auto">
          <a:xfrm>
            <a:off x="3978701" y="2023180"/>
            <a:ext cx="1645920" cy="1803800"/>
          </a:xfrm>
          <a:prstGeom prst="bentArrow">
            <a:avLst>
              <a:gd name="adj1" fmla="val 37375"/>
              <a:gd name="adj2" fmla="val 31353"/>
              <a:gd name="adj3" fmla="val 25000"/>
              <a:gd name="adj4" fmla="val 43015"/>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5" name="右矢印 4"/>
          <p:cNvSpPr/>
          <p:nvPr/>
        </p:nvSpPr>
        <p:spPr bwMode="auto">
          <a:xfrm>
            <a:off x="2531866" y="3561898"/>
            <a:ext cx="3092755" cy="796346"/>
          </a:xfrm>
          <a:prstGeom prst="rightArrow">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18" name="曲折矢印 17"/>
          <p:cNvSpPr/>
          <p:nvPr/>
        </p:nvSpPr>
        <p:spPr bwMode="auto">
          <a:xfrm flipV="1">
            <a:off x="3978701" y="4080922"/>
            <a:ext cx="1645920" cy="1926585"/>
          </a:xfrm>
          <a:prstGeom prst="bentArrow">
            <a:avLst>
              <a:gd name="adj1" fmla="val 18615"/>
              <a:gd name="adj2" fmla="val 25000"/>
              <a:gd name="adj3" fmla="val 25000"/>
              <a:gd name="adj4" fmla="val 43750"/>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17" name="テキスト ボックス 16"/>
          <p:cNvSpPr txBox="1"/>
          <p:nvPr/>
        </p:nvSpPr>
        <p:spPr>
          <a:xfrm>
            <a:off x="6669528" y="1888111"/>
            <a:ext cx="2846307" cy="1440394"/>
          </a:xfrm>
          <a:prstGeom prst="rect">
            <a:avLst/>
          </a:prstGeom>
          <a:noFill/>
        </p:spPr>
        <p:txBody>
          <a:bodyPr wrap="square" rtlCol="0">
            <a:spAutoFit/>
          </a:bodyPr>
          <a:lstStyle/>
          <a:p>
            <a:pPr algn="l"/>
            <a:r>
              <a:rPr lang="en-US" altLang="ja-JP" sz="2400" b="0" dirty="0" smtClean="0">
                <a:latin typeface="メイリオ"/>
                <a:ea typeface="メイリオ"/>
                <a:cs typeface="メイリオ"/>
              </a:rPr>
              <a:t>[</a:t>
            </a:r>
            <a:r>
              <a:rPr lang="ja-JP" altLang="en-US" sz="2400" b="0" dirty="0" smtClean="0">
                <a:latin typeface="メイリオ"/>
                <a:ea typeface="メイリオ"/>
                <a:cs typeface="メイリオ"/>
              </a:rPr>
              <a:t>起業</a:t>
            </a:r>
            <a:r>
              <a:rPr lang="en-US" altLang="ja-JP" sz="2400" b="0" dirty="0" smtClean="0">
                <a:latin typeface="メイリオ"/>
                <a:ea typeface="メイリオ"/>
                <a:cs typeface="メイリオ"/>
              </a:rPr>
              <a:t>]</a:t>
            </a:r>
          </a:p>
          <a:p>
            <a:pPr algn="l">
              <a:lnSpc>
                <a:spcPct val="100000"/>
              </a:lnSpc>
            </a:pPr>
            <a:r>
              <a:rPr lang="ja-JP" altLang="en-US" sz="1600" b="0" dirty="0" smtClean="0">
                <a:latin typeface="メイリオ"/>
                <a:ea typeface="メイリオ"/>
                <a:cs typeface="メイリオ"/>
              </a:rPr>
              <a:t>マーケティング実績を元に</a:t>
            </a:r>
            <a:endParaRPr lang="en-US" altLang="ja-JP" sz="1600" b="0" dirty="0" smtClean="0">
              <a:latin typeface="メイリオ"/>
              <a:ea typeface="メイリオ"/>
              <a:cs typeface="メイリオ"/>
            </a:endParaRPr>
          </a:p>
          <a:p>
            <a:pPr algn="l">
              <a:lnSpc>
                <a:spcPct val="100000"/>
              </a:lnSpc>
            </a:pPr>
            <a:r>
              <a:rPr lang="ja-JP" altLang="en-US" sz="1600" b="0" dirty="0" smtClean="0">
                <a:latin typeface="メイリオ"/>
                <a:ea typeface="メイリオ"/>
                <a:cs typeface="メイリオ"/>
              </a:rPr>
              <a:t>地域で地産品の開発・販売</a:t>
            </a:r>
            <a:endParaRPr lang="en-US" altLang="ja-JP" sz="1600" b="0" dirty="0" smtClean="0">
              <a:latin typeface="メイリオ"/>
              <a:ea typeface="メイリオ"/>
              <a:cs typeface="メイリオ"/>
            </a:endParaRPr>
          </a:p>
          <a:p>
            <a:pPr algn="l">
              <a:lnSpc>
                <a:spcPct val="100000"/>
              </a:lnSpc>
            </a:pPr>
            <a:r>
              <a:rPr lang="ja-JP" altLang="en-US" sz="1600" b="0" dirty="0" smtClean="0">
                <a:latin typeface="メイリオ"/>
                <a:ea typeface="メイリオ"/>
                <a:cs typeface="メイリオ"/>
              </a:rPr>
              <a:t>などの事業を起業する。</a:t>
            </a:r>
            <a:endParaRPr lang="en-US" altLang="ja-JP" sz="1600" b="0" dirty="0" smtClean="0">
              <a:latin typeface="メイリオ"/>
              <a:ea typeface="メイリオ"/>
              <a:cs typeface="メイリオ"/>
            </a:endParaRPr>
          </a:p>
        </p:txBody>
      </p:sp>
      <p:sp>
        <p:nvSpPr>
          <p:cNvPr id="19" name="テキスト ボックス 18"/>
          <p:cNvSpPr txBox="1"/>
          <p:nvPr/>
        </p:nvSpPr>
        <p:spPr>
          <a:xfrm>
            <a:off x="991370" y="2598137"/>
            <a:ext cx="1981200" cy="660565"/>
          </a:xfrm>
          <a:prstGeom prst="rect">
            <a:avLst/>
          </a:prstGeom>
          <a:noFill/>
        </p:spPr>
        <p:txBody>
          <a:bodyPr wrap="square" rtlCol="0">
            <a:spAutoFit/>
          </a:bodyPr>
          <a:lstStyle/>
          <a:p>
            <a:pPr algn="ctr"/>
            <a:r>
              <a:rPr kumimoji="1" lang="ja-JP" altLang="en-US" sz="1400" b="0" dirty="0" smtClean="0">
                <a:latin typeface="メイリオ"/>
                <a:ea typeface="メイリオ"/>
                <a:cs typeface="メイリオ"/>
              </a:rPr>
              <a:t>地域おこし協力隊</a:t>
            </a:r>
            <a:endParaRPr kumimoji="1" lang="en-US" altLang="ja-JP" sz="1400" b="0" dirty="0" smtClean="0">
              <a:latin typeface="メイリオ"/>
              <a:ea typeface="メイリオ"/>
              <a:cs typeface="メイリオ"/>
            </a:endParaRPr>
          </a:p>
          <a:p>
            <a:pPr algn="ctr"/>
            <a:r>
              <a:rPr kumimoji="1" lang="ja-JP" altLang="en-US" sz="1400" b="0" dirty="0" smtClean="0">
                <a:latin typeface="メイリオ"/>
                <a:ea typeface="メイリオ"/>
                <a:cs typeface="メイリオ"/>
              </a:rPr>
              <a:t>任期後</a:t>
            </a:r>
          </a:p>
        </p:txBody>
      </p:sp>
      <p:sp>
        <p:nvSpPr>
          <p:cNvPr id="26" name="テキスト ボックス 25"/>
          <p:cNvSpPr txBox="1"/>
          <p:nvPr/>
        </p:nvSpPr>
        <p:spPr>
          <a:xfrm>
            <a:off x="6687386" y="3548330"/>
            <a:ext cx="3026873" cy="1324978"/>
          </a:xfrm>
          <a:prstGeom prst="rect">
            <a:avLst/>
          </a:prstGeom>
          <a:noFill/>
        </p:spPr>
        <p:txBody>
          <a:bodyPr wrap="square" rtlCol="0">
            <a:spAutoFit/>
          </a:bodyPr>
          <a:lstStyle/>
          <a:p>
            <a:pPr algn="l"/>
            <a:r>
              <a:rPr lang="en-US" altLang="ja-JP" sz="1800" b="0" dirty="0" smtClean="0">
                <a:latin typeface="メイリオ"/>
                <a:ea typeface="メイリオ"/>
                <a:cs typeface="メイリオ"/>
              </a:rPr>
              <a:t>[</a:t>
            </a:r>
            <a:r>
              <a:rPr lang="ja-JP" altLang="en-US" sz="1800" b="0" dirty="0" smtClean="0">
                <a:latin typeface="メイリオ"/>
                <a:ea typeface="メイリオ"/>
                <a:cs typeface="メイリオ"/>
              </a:rPr>
              <a:t>地元企業</a:t>
            </a:r>
            <a:r>
              <a:rPr lang="en-US" altLang="ja-JP" sz="1800" b="0" dirty="0" smtClean="0">
                <a:latin typeface="メイリオ"/>
                <a:ea typeface="メイリオ"/>
                <a:cs typeface="メイリオ"/>
              </a:rPr>
              <a:t>/</a:t>
            </a:r>
            <a:r>
              <a:rPr lang="ja-JP" altLang="en-US" sz="1800" b="0" dirty="0" smtClean="0">
                <a:latin typeface="メイリオ"/>
                <a:ea typeface="メイリオ"/>
                <a:cs typeface="メイリオ"/>
              </a:rPr>
              <a:t>自治体等に就職</a:t>
            </a:r>
            <a:r>
              <a:rPr lang="en-US" altLang="ja-JP" sz="1800" b="0" dirty="0" smtClean="0">
                <a:latin typeface="メイリオ"/>
                <a:ea typeface="メイリオ"/>
                <a:cs typeface="メイリオ"/>
              </a:rPr>
              <a:t>]</a:t>
            </a:r>
          </a:p>
          <a:p>
            <a:pPr algn="l">
              <a:lnSpc>
                <a:spcPct val="100000"/>
              </a:lnSpc>
            </a:pPr>
            <a:r>
              <a:rPr lang="ja-JP" altLang="en-US" sz="1600" b="0" dirty="0" smtClean="0">
                <a:latin typeface="メイリオ"/>
                <a:ea typeface="メイリオ"/>
                <a:cs typeface="メイリオ"/>
              </a:rPr>
              <a:t>そこでの経験を基盤にし、</a:t>
            </a:r>
            <a:endParaRPr lang="en-US" altLang="ja-JP" sz="1600" b="0" dirty="0" smtClean="0">
              <a:latin typeface="メイリオ"/>
              <a:ea typeface="メイリオ"/>
              <a:cs typeface="メイリオ"/>
            </a:endParaRPr>
          </a:p>
          <a:p>
            <a:pPr algn="l">
              <a:lnSpc>
                <a:spcPct val="100000"/>
              </a:lnSpc>
            </a:pPr>
            <a:r>
              <a:rPr lang="ja-JP" altLang="en-US" sz="1600" b="0" dirty="0" smtClean="0">
                <a:latin typeface="メイリオ"/>
                <a:ea typeface="メイリオ"/>
                <a:cs typeface="メイリオ"/>
              </a:rPr>
              <a:t>自治体や地域の事業法人、</a:t>
            </a:r>
            <a:endParaRPr lang="en-US" altLang="ja-JP" sz="1600" b="0" dirty="0" smtClean="0">
              <a:latin typeface="メイリオ"/>
              <a:ea typeface="メイリオ"/>
              <a:cs typeface="メイリオ"/>
            </a:endParaRPr>
          </a:p>
          <a:p>
            <a:pPr algn="l">
              <a:lnSpc>
                <a:spcPct val="100000"/>
              </a:lnSpc>
            </a:pPr>
            <a:r>
              <a:rPr lang="ja-JP" altLang="en-US" sz="1600" b="0" dirty="0" smtClean="0">
                <a:latin typeface="メイリオ"/>
                <a:ea typeface="メイリオ"/>
                <a:cs typeface="メイリオ"/>
              </a:rPr>
              <a:t>民間企業の職員として活躍。</a:t>
            </a:r>
            <a:endParaRPr lang="en-US" altLang="ja-JP" sz="1600" b="0" dirty="0" smtClean="0">
              <a:latin typeface="メイリオ"/>
              <a:ea typeface="メイリオ"/>
              <a:cs typeface="メイリオ"/>
            </a:endParaRPr>
          </a:p>
        </p:txBody>
      </p:sp>
      <p:grpSp>
        <p:nvGrpSpPr>
          <p:cNvPr id="6" name="図形グループ 5"/>
          <p:cNvGrpSpPr/>
          <p:nvPr/>
        </p:nvGrpSpPr>
        <p:grpSpPr>
          <a:xfrm>
            <a:off x="5732468" y="1754520"/>
            <a:ext cx="937060" cy="1429318"/>
            <a:chOff x="5693108" y="3325474"/>
            <a:chExt cx="937060" cy="1429318"/>
          </a:xfrm>
        </p:grpSpPr>
        <p:grpSp>
          <p:nvGrpSpPr>
            <p:cNvPr id="21" name="図形グループ 20"/>
            <p:cNvGrpSpPr/>
            <p:nvPr/>
          </p:nvGrpSpPr>
          <p:grpSpPr>
            <a:xfrm>
              <a:off x="5742615" y="4041165"/>
              <a:ext cx="754620" cy="713627"/>
              <a:chOff x="4190858" y="675942"/>
              <a:chExt cx="486207" cy="456789"/>
            </a:xfrm>
          </p:grpSpPr>
          <p:sp>
            <p:nvSpPr>
              <p:cNvPr id="22" name="台形 21"/>
              <p:cNvSpPr/>
              <p:nvPr/>
            </p:nvSpPr>
            <p:spPr bwMode="auto">
              <a:xfrm>
                <a:off x="4190858" y="771601"/>
                <a:ext cx="486207" cy="361130"/>
              </a:xfrm>
              <a:prstGeom prst="trapezoid">
                <a:avLst>
                  <a:gd name="adj" fmla="val 22445"/>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24" name="片側の 2 つの角を丸めた四角形 23"/>
              <p:cNvSpPr/>
              <p:nvPr/>
            </p:nvSpPr>
            <p:spPr bwMode="auto">
              <a:xfrm>
                <a:off x="4268237" y="675942"/>
                <a:ext cx="330856" cy="424457"/>
              </a:xfrm>
              <a:prstGeom prst="round2SameRect">
                <a:avLst>
                  <a:gd name="adj1" fmla="val 37925"/>
                  <a:gd name="adj2" fmla="val 0"/>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pic>
          <p:nvPicPr>
            <p:cNvPr id="25" name="図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93108" y="3346782"/>
              <a:ext cx="806817" cy="797096"/>
            </a:xfrm>
            <a:prstGeom prst="rect">
              <a:avLst/>
            </a:prstGeom>
          </p:spPr>
        </p:pic>
        <p:sp>
          <p:nvSpPr>
            <p:cNvPr id="27" name="円/楕円 26"/>
            <p:cNvSpPr/>
            <p:nvPr/>
          </p:nvSpPr>
          <p:spPr bwMode="auto">
            <a:xfrm>
              <a:off x="6402745" y="3325474"/>
              <a:ext cx="154533" cy="163877"/>
            </a:xfrm>
            <a:prstGeom prst="ellipse">
              <a:avLst/>
            </a:prstGeom>
            <a:solidFill>
              <a:schemeClr val="bg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28" name="円/楕円 27"/>
            <p:cNvSpPr/>
            <p:nvPr/>
          </p:nvSpPr>
          <p:spPr bwMode="auto">
            <a:xfrm>
              <a:off x="6475635" y="3714877"/>
              <a:ext cx="154533" cy="163877"/>
            </a:xfrm>
            <a:prstGeom prst="ellipse">
              <a:avLst/>
            </a:prstGeom>
            <a:solidFill>
              <a:schemeClr val="bg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sp>
        <p:nvSpPr>
          <p:cNvPr id="29" name="テキスト ボックス 28"/>
          <p:cNvSpPr txBox="1"/>
          <p:nvPr/>
        </p:nvSpPr>
        <p:spPr>
          <a:xfrm>
            <a:off x="6687386" y="5074789"/>
            <a:ext cx="2846307" cy="1391150"/>
          </a:xfrm>
          <a:prstGeom prst="rect">
            <a:avLst/>
          </a:prstGeom>
          <a:noFill/>
        </p:spPr>
        <p:txBody>
          <a:bodyPr wrap="square" rtlCol="0">
            <a:spAutoFit/>
          </a:bodyPr>
          <a:lstStyle/>
          <a:p>
            <a:pPr algn="l"/>
            <a:r>
              <a:rPr lang="en-US" altLang="ja-JP" sz="2400" b="0" dirty="0" smtClean="0">
                <a:latin typeface="メイリオ"/>
                <a:ea typeface="メイリオ"/>
                <a:cs typeface="メイリオ"/>
              </a:rPr>
              <a:t>[</a:t>
            </a:r>
            <a:r>
              <a:rPr lang="ja-JP" altLang="en-US" sz="2400" b="0" dirty="0" smtClean="0">
                <a:latin typeface="メイリオ"/>
                <a:ea typeface="メイリオ"/>
                <a:cs typeface="メイリオ"/>
              </a:rPr>
              <a:t>専門家</a:t>
            </a:r>
            <a:r>
              <a:rPr lang="en-US" altLang="ja-JP" sz="2400" b="0" dirty="0" smtClean="0">
                <a:latin typeface="メイリオ"/>
                <a:ea typeface="メイリオ"/>
                <a:cs typeface="メイリオ"/>
              </a:rPr>
              <a:t>]</a:t>
            </a:r>
          </a:p>
          <a:p>
            <a:pPr algn="l">
              <a:lnSpc>
                <a:spcPct val="100000"/>
              </a:lnSpc>
            </a:pPr>
            <a:r>
              <a:rPr lang="ja-JP" altLang="en-US" sz="1600" b="0" dirty="0" smtClean="0">
                <a:latin typeface="メイリオ"/>
                <a:ea typeface="メイリオ"/>
                <a:cs typeface="メイリオ"/>
              </a:rPr>
              <a:t>マーケティング専門家として</a:t>
            </a:r>
            <a:endParaRPr lang="en-US" altLang="ja-JP" sz="1600" b="0" dirty="0" smtClean="0">
              <a:latin typeface="メイリオ"/>
              <a:ea typeface="メイリオ"/>
              <a:cs typeface="メイリオ"/>
            </a:endParaRPr>
          </a:p>
          <a:p>
            <a:pPr algn="l">
              <a:lnSpc>
                <a:spcPct val="100000"/>
              </a:lnSpc>
            </a:pPr>
            <a:r>
              <a:rPr lang="ja-JP" altLang="en-US" sz="1600" b="0" dirty="0" smtClean="0">
                <a:latin typeface="メイリオ"/>
                <a:ea typeface="メイリオ"/>
                <a:cs typeface="メイリオ"/>
              </a:rPr>
              <a:t>地域の多方面のサポートや、指導的立場として従事。</a:t>
            </a:r>
            <a:endParaRPr lang="en-US" altLang="ja-JP" sz="1600" b="0" dirty="0" smtClean="0">
              <a:latin typeface="メイリオ"/>
              <a:ea typeface="メイリオ"/>
              <a:cs typeface="メイリオ"/>
            </a:endParaRPr>
          </a:p>
        </p:txBody>
      </p:sp>
    </p:spTree>
    <p:extLst>
      <p:ext uri="{BB962C8B-B14F-4D97-AF65-F5344CB8AC3E}">
        <p14:creationId xmlns:p14="http://schemas.microsoft.com/office/powerpoint/2010/main" val="31575075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444"/>
          <p:cNvSpPr txBox="1"/>
          <p:nvPr/>
        </p:nvSpPr>
        <p:spPr>
          <a:xfrm>
            <a:off x="1334823" y="3797196"/>
            <a:ext cx="7217966" cy="2554286"/>
          </a:xfrm>
          <a:prstGeom prst="rect">
            <a:avLst/>
          </a:prstGeom>
          <a:noFill/>
          <a:ln>
            <a:noFill/>
          </a:ln>
        </p:spPr>
        <p:txBody>
          <a:bodyPr lIns="91425" tIns="45700" rIns="91425" bIns="45700" anchor="t" anchorCtr="0">
            <a:noAutofit/>
          </a:bodyPr>
          <a:lstStyle/>
          <a:p>
            <a:pPr lvl="0" algn="ctr">
              <a:spcBef>
                <a:spcPts val="0"/>
              </a:spcBef>
              <a:spcAft>
                <a:spcPts val="0"/>
              </a:spcAft>
              <a:buSzPct val="25000"/>
            </a:pPr>
            <a:r>
              <a:rPr lang="ja-JP" altLang="en-US" sz="1600" b="0" dirty="0">
                <a:solidFill>
                  <a:schemeClr val="dk1"/>
                </a:solidFill>
                <a:latin typeface="メイリオ"/>
                <a:ea typeface="メイリオ"/>
                <a:cs typeface="メイリオ"/>
                <a:sym typeface="HiraMaruPro-W4"/>
              </a:rPr>
              <a:t>ネイティブ株式会社</a:t>
            </a:r>
            <a:r>
              <a:rPr lang="ja" sz="1600" b="0" i="0" u="none" strike="noStrike" cap="none" baseline="0" dirty="0">
                <a:solidFill>
                  <a:schemeClr val="dk1"/>
                </a:solidFill>
                <a:latin typeface="メイリオ"/>
                <a:ea typeface="メイリオ"/>
                <a:cs typeface="メイリオ"/>
                <a:sym typeface="HiraMaruPro-W4"/>
              </a:rPr>
              <a:t>　</a:t>
            </a:r>
          </a:p>
          <a:p>
            <a:pPr marL="0" marR="0" lvl="0" indent="0" algn="ctr" rtl="0">
              <a:spcBef>
                <a:spcPts val="0"/>
              </a:spcBef>
              <a:spcAft>
                <a:spcPts val="0"/>
              </a:spcAft>
              <a:buNone/>
            </a:pPr>
            <a:endParaRPr lang="ja-JP" altLang="en-US" sz="1600" b="0" i="0" u="none" strike="noStrike" cap="none" baseline="0" dirty="0">
              <a:solidFill>
                <a:schemeClr val="dk1"/>
              </a:solidFill>
              <a:latin typeface="メイリオ"/>
              <a:ea typeface="メイリオ"/>
              <a:cs typeface="メイリオ"/>
              <a:sym typeface="HiraMaruPro-W4"/>
            </a:endParaRPr>
          </a:p>
          <a:p>
            <a:pPr lvl="0" algn="ctr">
              <a:spcBef>
                <a:spcPts val="0"/>
              </a:spcBef>
              <a:spcAft>
                <a:spcPts val="0"/>
              </a:spcAft>
              <a:buSzPct val="25000"/>
            </a:pPr>
            <a:r>
              <a:rPr lang="ja-JP" altLang="en-US" sz="1600" b="0" dirty="0">
                <a:solidFill>
                  <a:schemeClr val="dk1"/>
                </a:solidFill>
                <a:latin typeface="メイリオ"/>
                <a:ea typeface="メイリオ"/>
                <a:cs typeface="メイリオ"/>
                <a:sym typeface="HiraMaruPro-W4"/>
              </a:rPr>
              <a:t>〒</a:t>
            </a:r>
            <a:r>
              <a:rPr lang="en-US" altLang="ja-JP" sz="1600" b="0" dirty="0">
                <a:solidFill>
                  <a:schemeClr val="dk1"/>
                </a:solidFill>
                <a:latin typeface="メイリオ"/>
                <a:ea typeface="メイリオ"/>
                <a:cs typeface="メイリオ"/>
                <a:sym typeface="HiraMaruPro-W4"/>
              </a:rPr>
              <a:t>163-0228 </a:t>
            </a:r>
            <a:r>
              <a:rPr lang="ja-JP" altLang="en-US" sz="1600" b="0" dirty="0">
                <a:solidFill>
                  <a:schemeClr val="dk1"/>
                </a:solidFill>
                <a:latin typeface="メイリオ"/>
                <a:ea typeface="メイリオ"/>
                <a:cs typeface="メイリオ"/>
                <a:sym typeface="HiraMaruPro-W4"/>
              </a:rPr>
              <a:t>東京都新宿区西新宿</a:t>
            </a:r>
            <a:r>
              <a:rPr lang="en-US" altLang="ja-JP" sz="1600" b="0" dirty="0">
                <a:solidFill>
                  <a:schemeClr val="dk1"/>
                </a:solidFill>
                <a:latin typeface="メイリオ"/>
                <a:ea typeface="メイリオ"/>
                <a:cs typeface="メイリオ"/>
                <a:sym typeface="HiraMaruPro-W4"/>
              </a:rPr>
              <a:t>2-6-1</a:t>
            </a:r>
            <a:r>
              <a:rPr lang="ja-JP" altLang="en-US" sz="1600" b="0" dirty="0">
                <a:solidFill>
                  <a:schemeClr val="dk1"/>
                </a:solidFill>
                <a:latin typeface="メイリオ"/>
                <a:ea typeface="メイリオ"/>
                <a:cs typeface="メイリオ"/>
                <a:sym typeface="HiraMaruPro-W4"/>
              </a:rPr>
              <a:t>　 新宿住友ビル </a:t>
            </a:r>
            <a:r>
              <a:rPr lang="en-US" altLang="ja-JP" sz="1600" b="0" dirty="0">
                <a:solidFill>
                  <a:schemeClr val="dk1"/>
                </a:solidFill>
                <a:latin typeface="メイリオ"/>
                <a:ea typeface="メイリオ"/>
                <a:cs typeface="メイリオ"/>
                <a:sym typeface="HiraMaruPro-W4"/>
              </a:rPr>
              <a:t>28</a:t>
            </a:r>
            <a:r>
              <a:rPr lang="ja-JP" altLang="en-US" sz="1600" b="0" dirty="0">
                <a:solidFill>
                  <a:schemeClr val="dk1"/>
                </a:solidFill>
                <a:latin typeface="メイリオ"/>
                <a:ea typeface="メイリオ"/>
                <a:cs typeface="メイリオ"/>
                <a:sym typeface="HiraMaruPro-W4"/>
              </a:rPr>
              <a:t>階</a:t>
            </a:r>
            <a:endParaRPr lang="en-US" altLang="ja-JP" sz="1600" b="0" dirty="0">
              <a:solidFill>
                <a:schemeClr val="dk1"/>
              </a:solidFill>
              <a:latin typeface="メイリオ"/>
              <a:ea typeface="メイリオ"/>
              <a:cs typeface="メイリオ"/>
              <a:sym typeface="HiraMaruPro-W4"/>
            </a:endParaRPr>
          </a:p>
          <a:p>
            <a:pPr lvl="0" algn="ctr">
              <a:spcBef>
                <a:spcPts val="0"/>
              </a:spcBef>
              <a:spcAft>
                <a:spcPts val="0"/>
              </a:spcAft>
              <a:buSzPct val="25000"/>
            </a:pPr>
            <a:r>
              <a:rPr lang="ja" sz="1600" b="0" i="0" u="none" strike="noStrike" cap="none" baseline="0" dirty="0">
                <a:solidFill>
                  <a:schemeClr val="dk1"/>
                </a:solidFill>
                <a:latin typeface="メイリオ"/>
                <a:ea typeface="メイリオ"/>
                <a:cs typeface="メイリオ"/>
                <a:sym typeface="HiraMaruPro-W4"/>
              </a:rPr>
              <a:t>TEL </a:t>
            </a:r>
            <a:r>
              <a:rPr lang="en-US" altLang="ja" sz="1600" b="0" dirty="0">
                <a:solidFill>
                  <a:schemeClr val="dk1"/>
                </a:solidFill>
                <a:latin typeface="メイリオ"/>
                <a:ea typeface="メイリオ"/>
                <a:cs typeface="メイリオ"/>
                <a:sym typeface="HiraMaruPro-W4"/>
              </a:rPr>
              <a:t>03-5990-5237</a:t>
            </a:r>
            <a:r>
              <a:rPr lang="ja" sz="1600" b="0" i="0" u="none" strike="noStrike" cap="none" baseline="0" dirty="0">
                <a:solidFill>
                  <a:schemeClr val="dk1"/>
                </a:solidFill>
                <a:latin typeface="メイリオ"/>
                <a:ea typeface="メイリオ"/>
                <a:cs typeface="メイリオ"/>
                <a:sym typeface="HiraMaruPro-W4"/>
              </a:rPr>
              <a:t>   FAX </a:t>
            </a:r>
            <a:r>
              <a:rPr lang="en-US" altLang="ja" sz="1600" b="0" dirty="0">
                <a:solidFill>
                  <a:schemeClr val="dk1"/>
                </a:solidFill>
                <a:latin typeface="メイリオ"/>
                <a:ea typeface="メイリオ"/>
                <a:cs typeface="メイリオ"/>
                <a:sym typeface="HiraMaruPro-W4"/>
              </a:rPr>
              <a:t>03-5990-5238</a:t>
            </a:r>
            <a:endParaRPr lang="ja" sz="1600" b="0" i="0" u="none" strike="noStrike" cap="none" baseline="0" dirty="0">
              <a:solidFill>
                <a:schemeClr val="dk1"/>
              </a:solidFill>
              <a:latin typeface="メイリオ"/>
              <a:ea typeface="メイリオ"/>
              <a:cs typeface="メイリオ"/>
              <a:sym typeface="HiraMaruPro-W4"/>
            </a:endParaRPr>
          </a:p>
          <a:p>
            <a:pPr marL="0" marR="0" lvl="0" indent="0" algn="ctr" rtl="0">
              <a:spcBef>
                <a:spcPts val="0"/>
              </a:spcBef>
              <a:spcAft>
                <a:spcPts val="0"/>
              </a:spcAft>
              <a:buNone/>
            </a:pPr>
            <a:endParaRPr sz="1600" b="0" i="0" u="none" strike="noStrike" cap="none" baseline="0" dirty="0">
              <a:solidFill>
                <a:schemeClr val="dk1"/>
              </a:solidFill>
              <a:latin typeface="メイリオ"/>
              <a:ea typeface="メイリオ"/>
              <a:cs typeface="メイリオ"/>
              <a:sym typeface="HiraMaruPro-W4"/>
            </a:endParaRPr>
          </a:p>
          <a:p>
            <a:pPr marL="0" marR="0" lvl="0" indent="0" algn="ctr" rtl="0">
              <a:spcBef>
                <a:spcPts val="0"/>
              </a:spcBef>
              <a:spcAft>
                <a:spcPts val="0"/>
              </a:spcAft>
              <a:buSzPct val="25000"/>
              <a:buNone/>
            </a:pPr>
            <a:r>
              <a:rPr lang="ja" sz="1600" b="0" i="0" u="none" strike="noStrike" cap="none" baseline="0" dirty="0">
                <a:solidFill>
                  <a:schemeClr val="dk1"/>
                </a:solidFill>
                <a:latin typeface="メイリオ"/>
                <a:ea typeface="メイリオ"/>
                <a:cs typeface="メイリオ"/>
                <a:sym typeface="HiraMaruPro-W4"/>
              </a:rPr>
              <a:t>担当</a:t>
            </a:r>
            <a:r>
              <a:rPr lang="ja" sz="1600" b="0" i="0" u="none" strike="noStrike" cap="none" baseline="0" dirty="0" smtClean="0">
                <a:solidFill>
                  <a:schemeClr val="dk1"/>
                </a:solidFill>
                <a:latin typeface="メイリオ"/>
                <a:ea typeface="メイリオ"/>
                <a:cs typeface="メイリオ"/>
                <a:sym typeface="HiraMaruPro-W4"/>
              </a:rPr>
              <a:t>：</a:t>
            </a:r>
            <a:r>
              <a:rPr lang="ja-JP" altLang="en-US" sz="1600" b="0" i="0" u="none" strike="noStrike" cap="none" baseline="0" dirty="0" smtClean="0">
                <a:solidFill>
                  <a:schemeClr val="dk1"/>
                </a:solidFill>
                <a:latin typeface="メイリオ"/>
                <a:ea typeface="メイリオ"/>
                <a:cs typeface="メイリオ"/>
                <a:sym typeface="HiraMaruPro-W4"/>
              </a:rPr>
              <a:t>倉重、</a:t>
            </a:r>
            <a:r>
              <a:rPr lang="ja-JP" altLang="en-US" sz="1600" b="0" dirty="0" smtClean="0">
                <a:solidFill>
                  <a:schemeClr val="dk1"/>
                </a:solidFill>
                <a:latin typeface="メイリオ"/>
                <a:ea typeface="メイリオ"/>
                <a:cs typeface="メイリオ"/>
                <a:sym typeface="HiraMaruPro-W4"/>
              </a:rPr>
              <a:t>木村</a:t>
            </a:r>
            <a:endParaRPr sz="1600" b="0" i="0" u="none" strike="noStrike" cap="none" baseline="0" dirty="0">
              <a:solidFill>
                <a:schemeClr val="dk1"/>
              </a:solidFill>
              <a:latin typeface="メイリオ"/>
              <a:ea typeface="メイリオ"/>
              <a:cs typeface="メイリオ"/>
              <a:sym typeface="HiraMaruPro-W4"/>
            </a:endParaRPr>
          </a:p>
          <a:p>
            <a:pPr marL="0" marR="0" lvl="0" indent="0" algn="ctr" rtl="0">
              <a:spcBef>
                <a:spcPts val="0"/>
              </a:spcBef>
              <a:spcAft>
                <a:spcPts val="0"/>
              </a:spcAft>
              <a:buSzPct val="25000"/>
              <a:buNone/>
            </a:pPr>
            <a:endParaRPr lang="ja" sz="1600" b="0" i="0" u="none" strike="noStrike" cap="none" baseline="0" dirty="0">
              <a:solidFill>
                <a:schemeClr val="dk1"/>
              </a:solidFill>
              <a:latin typeface="メイリオ"/>
              <a:ea typeface="メイリオ"/>
              <a:cs typeface="メイリオ"/>
              <a:sym typeface="HiraMaruPro-W4"/>
            </a:endParaRPr>
          </a:p>
          <a:p>
            <a:pPr lvl="0" algn="ctr">
              <a:spcBef>
                <a:spcPts val="0"/>
              </a:spcBef>
              <a:spcAft>
                <a:spcPts val="0"/>
              </a:spcAft>
              <a:buSzPct val="25000"/>
            </a:pPr>
            <a:r>
              <a:rPr lang="ja" sz="1600" b="0" i="0" u="none" strike="noStrike" cap="none" baseline="0" dirty="0">
                <a:solidFill>
                  <a:schemeClr val="dk1"/>
                </a:solidFill>
                <a:latin typeface="メイリオ"/>
                <a:ea typeface="メイリオ"/>
                <a:cs typeface="メイリオ"/>
                <a:sym typeface="HiraMaruPro-W4"/>
              </a:rPr>
              <a:t> E-mail</a:t>
            </a:r>
            <a:r>
              <a:rPr lang="ja" sz="1600" b="0" i="0" u="none" strike="noStrike" cap="none" baseline="0" dirty="0" smtClean="0">
                <a:solidFill>
                  <a:schemeClr val="dk1"/>
                </a:solidFill>
                <a:latin typeface="メイリオ"/>
                <a:ea typeface="メイリオ"/>
                <a:cs typeface="メイリオ"/>
                <a:sym typeface="HiraMaruPro-W4"/>
              </a:rPr>
              <a:t>：</a:t>
            </a:r>
            <a:r>
              <a:rPr lang="en-US" altLang="ja-JP" sz="1600" b="0" dirty="0" err="1" smtClean="0">
                <a:solidFill>
                  <a:schemeClr val="dk1"/>
                </a:solidFill>
                <a:latin typeface="メイリオ"/>
                <a:ea typeface="メイリオ"/>
                <a:cs typeface="メイリオ"/>
                <a:sym typeface="HiraMaruPro-W4"/>
              </a:rPr>
              <a:t>info@nativ.co.jp</a:t>
            </a:r>
            <a:endParaRPr lang="ja" sz="1600" b="0" i="0" u="sng" strike="noStrike" cap="none" baseline="0" dirty="0">
              <a:solidFill>
                <a:schemeClr val="hlink"/>
              </a:solidFill>
              <a:latin typeface="メイリオ"/>
              <a:ea typeface="メイリオ"/>
              <a:cs typeface="メイリオ"/>
              <a:sym typeface="HiraMaruPro-W4"/>
              <a:hlinkClick r:id="rId2"/>
            </a:endParaRPr>
          </a:p>
        </p:txBody>
      </p:sp>
      <p:sp>
        <p:nvSpPr>
          <p:cNvPr id="6" name="正方形/長方形 5">
            <a:extLst>
              <a:ext uri="{FF2B5EF4-FFF2-40B4-BE49-F238E27FC236}">
                <a16:creationId xmlns:a16="http://schemas.microsoft.com/office/drawing/2014/main" xmlns="" id="{876EA4E3-7BE9-4D8F-9FBE-04D3CBCFF43A}"/>
              </a:ext>
            </a:extLst>
          </p:cNvPr>
          <p:cNvSpPr/>
          <p:nvPr/>
        </p:nvSpPr>
        <p:spPr>
          <a:xfrm>
            <a:off x="3777608" y="3326730"/>
            <a:ext cx="2236510" cy="384721"/>
          </a:xfrm>
          <a:prstGeom prst="rect">
            <a:avLst/>
          </a:prstGeom>
        </p:spPr>
        <p:txBody>
          <a:bodyPr wrap="none">
            <a:spAutoFit/>
          </a:bodyPr>
          <a:lstStyle/>
          <a:p>
            <a:r>
              <a:rPr lang="ja-JP" altLang="en-US" sz="1600" b="0" dirty="0">
                <a:latin typeface="メイリオ" panose="020B0604030504040204" pitchFamily="50" charset="-128"/>
                <a:ea typeface="メイリオ" panose="020B0604030504040204" pitchFamily="50" charset="-128"/>
              </a:rPr>
              <a:t>地方創生業界メディア</a:t>
            </a:r>
          </a:p>
        </p:txBody>
      </p:sp>
      <p:pic>
        <p:nvPicPr>
          <p:cNvPr id="7" name="図 6" descr="スクリーンショット 2016-03-16 20.58.25.png">
            <a:extLst>
              <a:ext uri="{FF2B5EF4-FFF2-40B4-BE49-F238E27FC236}">
                <a16:creationId xmlns:a16="http://schemas.microsoft.com/office/drawing/2014/main" xmlns="" id="{E9DCCF4C-E955-40B6-B955-E01A20D4B7C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03280" y="2329166"/>
            <a:ext cx="3611859" cy="909620"/>
          </a:xfrm>
          <a:prstGeom prst="rect">
            <a:avLst/>
          </a:prstGeom>
        </p:spPr>
      </p:pic>
    </p:spTree>
    <p:extLst>
      <p:ext uri="{BB962C8B-B14F-4D97-AF65-F5344CB8AC3E}">
        <p14:creationId xmlns:p14="http://schemas.microsoft.com/office/powerpoint/2010/main" val="424150793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2000" b="0" dirty="0" smtClean="0"/>
              <a:t>本事業への想い</a:t>
            </a:r>
            <a:endParaRPr kumimoji="1" lang="ja-JP" altLang="en-US" sz="2000" b="0" dirty="0"/>
          </a:p>
        </p:txBody>
      </p:sp>
      <p:cxnSp>
        <p:nvCxnSpPr>
          <p:cNvPr id="8" name="直線コネクタ 7"/>
          <p:cNvCxnSpPr/>
          <p:nvPr/>
        </p:nvCxnSpPr>
        <p:spPr>
          <a:xfrm>
            <a:off x="413351" y="1226730"/>
            <a:ext cx="9167216" cy="11531"/>
          </a:xfrm>
          <a:prstGeom prst="line">
            <a:avLst/>
          </a:prstGeom>
          <a:ln w="19050">
            <a:solidFill>
              <a:srgbClr val="B72022"/>
            </a:solidFill>
            <a:prstDash val="sysDot"/>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910149" y="654910"/>
            <a:ext cx="8578120" cy="707886"/>
          </a:xfrm>
          <a:prstGeom prst="rect">
            <a:avLst/>
          </a:prstGeom>
          <a:noFill/>
        </p:spPr>
        <p:txBody>
          <a:bodyPr wrap="square" rtlCol="0">
            <a:spAutoFit/>
          </a:bodyPr>
          <a:lstStyle/>
          <a:p>
            <a:pPr algn="l"/>
            <a:r>
              <a:rPr kumimoji="1" lang="ja-JP" altLang="en-US" sz="3200" b="0" dirty="0" smtClean="0">
                <a:solidFill>
                  <a:srgbClr val="C00000"/>
                </a:solidFill>
                <a:latin typeface="Meiryo" charset="-128"/>
                <a:ea typeface="Meiryo" charset="-128"/>
                <a:cs typeface="Meiryo" charset="-128"/>
              </a:rPr>
              <a:t>地域の側にマーケター</a:t>
            </a:r>
            <a:r>
              <a:rPr kumimoji="1" lang="ja-JP" altLang="en-US" sz="3200" b="0" smtClean="0">
                <a:solidFill>
                  <a:srgbClr val="C00000"/>
                </a:solidFill>
                <a:latin typeface="Meiryo" charset="-128"/>
                <a:ea typeface="Meiryo" charset="-128"/>
                <a:cs typeface="Meiryo" charset="-128"/>
              </a:rPr>
              <a:t>がいれば、変わる。</a:t>
            </a:r>
            <a:endParaRPr kumimoji="1" lang="en-US" altLang="ja-JP" sz="3200" b="0" dirty="0" smtClean="0">
              <a:solidFill>
                <a:srgbClr val="C00000"/>
              </a:solidFill>
              <a:latin typeface="Meiryo" charset="-128"/>
              <a:ea typeface="Meiryo" charset="-128"/>
              <a:cs typeface="Meiryo" charset="-128"/>
            </a:endParaRPr>
          </a:p>
        </p:txBody>
      </p:sp>
      <p:sp>
        <p:nvSpPr>
          <p:cNvPr id="10" name="テキスト ボックス 9"/>
          <p:cNvSpPr txBox="1"/>
          <p:nvPr/>
        </p:nvSpPr>
        <p:spPr>
          <a:xfrm>
            <a:off x="306393" y="1338395"/>
            <a:ext cx="9463945" cy="5286062"/>
          </a:xfrm>
          <a:prstGeom prst="rect">
            <a:avLst/>
          </a:prstGeom>
          <a:noFill/>
        </p:spPr>
        <p:txBody>
          <a:bodyPr wrap="square" rtlCol="0">
            <a:spAutoFit/>
          </a:bodyPr>
          <a:lstStyle/>
          <a:p>
            <a:pPr algn="l">
              <a:lnSpc>
                <a:spcPct val="114000"/>
              </a:lnSpc>
            </a:pPr>
            <a:r>
              <a:rPr kumimoji="1" lang="ja-JP" altLang="en-US" sz="1250" b="0" dirty="0" smtClean="0">
                <a:solidFill>
                  <a:schemeClr val="tx1"/>
                </a:solidFill>
                <a:latin typeface="Meiryo" charset="-128"/>
                <a:ea typeface="Meiryo" charset="-128"/>
                <a:cs typeface="Meiryo" charset="-128"/>
              </a:rPr>
              <a:t>私達は</a:t>
            </a:r>
            <a:r>
              <a:rPr lang="ja-JP" altLang="en-US" sz="1250" b="0" dirty="0" smtClean="0">
                <a:latin typeface="Meiryo" charset="-128"/>
                <a:ea typeface="Meiryo" charset="-128"/>
                <a:cs typeface="Meiryo" charset="-128"/>
              </a:rPr>
              <a:t>今までに各地で地域マーケティングに関わらせていただいてきました。その経験で痛感したことがあります。</a:t>
            </a:r>
            <a:endParaRPr lang="en-US" altLang="ja-JP" sz="1250" b="0" dirty="0" smtClean="0">
              <a:latin typeface="Meiryo" charset="-128"/>
              <a:ea typeface="Meiryo" charset="-128"/>
              <a:cs typeface="Meiryo" charset="-128"/>
            </a:endParaRPr>
          </a:p>
          <a:p>
            <a:pPr algn="l">
              <a:lnSpc>
                <a:spcPct val="114000"/>
              </a:lnSpc>
            </a:pPr>
            <a:r>
              <a:rPr kumimoji="1" lang="ja-JP" altLang="en-US" sz="1250" b="0" dirty="0" smtClean="0">
                <a:solidFill>
                  <a:schemeClr val="tx1"/>
                </a:solidFill>
                <a:latin typeface="Meiryo" charset="-128"/>
                <a:ea typeface="Meiryo" charset="-128"/>
                <a:cs typeface="Meiryo" charset="-128"/>
              </a:rPr>
              <a:t>それは、</a:t>
            </a:r>
            <a:r>
              <a:rPr kumimoji="1" lang="ja-JP" altLang="en-US" sz="1250" dirty="0" smtClean="0">
                <a:solidFill>
                  <a:srgbClr val="C00000"/>
                </a:solidFill>
                <a:latin typeface="Meiryo" charset="-128"/>
                <a:ea typeface="Meiryo" charset="-128"/>
                <a:cs typeface="Meiryo" charset="-128"/>
              </a:rPr>
              <a:t>「地域側にマーケターがいたほうが、絶対にいい！」</a:t>
            </a:r>
            <a:r>
              <a:rPr kumimoji="1" lang="ja-JP" altLang="en-US" sz="1250" b="0" dirty="0" smtClean="0">
                <a:solidFill>
                  <a:schemeClr val="tx1"/>
                </a:solidFill>
                <a:latin typeface="Meiryo" charset="-128"/>
                <a:ea typeface="Meiryo" charset="-128"/>
                <a:cs typeface="Meiryo" charset="-128"/>
              </a:rPr>
              <a:t>ということです。</a:t>
            </a:r>
            <a:endParaRPr kumimoji="1" lang="en-US" altLang="ja-JP" sz="1250" b="0" dirty="0" smtClean="0">
              <a:solidFill>
                <a:schemeClr val="tx1"/>
              </a:solidFill>
              <a:latin typeface="Meiryo" charset="-128"/>
              <a:ea typeface="Meiryo" charset="-128"/>
              <a:cs typeface="Meiryo" charset="-128"/>
            </a:endParaRPr>
          </a:p>
          <a:p>
            <a:pPr algn="l">
              <a:lnSpc>
                <a:spcPct val="114000"/>
              </a:lnSpc>
            </a:pPr>
            <a:r>
              <a:rPr kumimoji="1" lang="ja-JP" altLang="en-US" sz="1250" b="0" dirty="0" smtClean="0">
                <a:solidFill>
                  <a:schemeClr val="tx1"/>
                </a:solidFill>
                <a:latin typeface="Meiryo" charset="-128"/>
                <a:ea typeface="Meiryo" charset="-128"/>
                <a:cs typeface="Meiryo" charset="-128"/>
              </a:rPr>
              <a:t>大きな成果を上げている地域や地域事業者には、必ず非常に優秀な「マーケター」がいます。</a:t>
            </a:r>
            <a:endParaRPr kumimoji="1" lang="en-US" altLang="ja-JP" sz="1250" b="0" dirty="0" smtClean="0">
              <a:solidFill>
                <a:schemeClr val="tx1"/>
              </a:solidFill>
              <a:latin typeface="Meiryo" charset="-128"/>
              <a:ea typeface="Meiryo" charset="-128"/>
              <a:cs typeface="Meiryo" charset="-128"/>
            </a:endParaRPr>
          </a:p>
          <a:p>
            <a:pPr algn="l">
              <a:lnSpc>
                <a:spcPct val="114000"/>
              </a:lnSpc>
            </a:pPr>
            <a:r>
              <a:rPr kumimoji="1" lang="ja-JP" altLang="en-US" sz="1250" b="0" dirty="0" smtClean="0">
                <a:solidFill>
                  <a:schemeClr val="tx1"/>
                </a:solidFill>
                <a:latin typeface="Meiryo" charset="-128"/>
                <a:ea typeface="Meiryo" charset="-128"/>
                <a:cs typeface="Meiryo" charset="-128"/>
              </a:rPr>
              <a:t>そうした皆さんは、観光組織のキーマンだったり、自治体の職員だったり、お客様の絶えない地産店舗や道の駅を運営していたり、その職種は様々です。でも共通するのが、やっていることが</a:t>
            </a:r>
            <a:r>
              <a:rPr kumimoji="1" lang="ja-JP" altLang="en-US" sz="1250" b="0" dirty="0" smtClean="0">
                <a:solidFill>
                  <a:srgbClr val="C00000"/>
                </a:solidFill>
                <a:latin typeface="Meiryo" charset="-128"/>
                <a:ea typeface="Meiryo" charset="-128"/>
                <a:cs typeface="Meiryo" charset="-128"/>
              </a:rPr>
              <a:t>真のマーケティング</a:t>
            </a:r>
            <a:r>
              <a:rPr kumimoji="1" lang="ja-JP" altLang="en-US" sz="1250" b="0" dirty="0" smtClean="0">
                <a:solidFill>
                  <a:schemeClr val="tx1"/>
                </a:solidFill>
                <a:latin typeface="Meiryo" charset="-128"/>
                <a:ea typeface="Meiryo" charset="-128"/>
                <a:cs typeface="Meiryo" charset="-128"/>
              </a:rPr>
              <a:t>そのものだということ。優れたマーケターが中心となって、その地域を大きく引っ張っているのです。</a:t>
            </a:r>
            <a:endParaRPr lang="en-US" altLang="ja-JP" sz="1250" b="0" dirty="0">
              <a:latin typeface="Meiryo" charset="-128"/>
              <a:ea typeface="Meiryo" charset="-128"/>
              <a:cs typeface="Meiryo" charset="-128"/>
            </a:endParaRPr>
          </a:p>
          <a:p>
            <a:pPr algn="l">
              <a:lnSpc>
                <a:spcPct val="100000"/>
              </a:lnSpc>
            </a:pPr>
            <a:endParaRPr kumimoji="1" lang="en-US" altLang="ja-JP" sz="1250" b="0" dirty="0" smtClean="0">
              <a:solidFill>
                <a:schemeClr val="tx1"/>
              </a:solidFill>
              <a:latin typeface="Meiryo" charset="-128"/>
              <a:ea typeface="Meiryo" charset="-128"/>
              <a:cs typeface="Meiryo" charset="-128"/>
            </a:endParaRPr>
          </a:p>
          <a:p>
            <a:pPr algn="l">
              <a:lnSpc>
                <a:spcPct val="114000"/>
              </a:lnSpc>
            </a:pPr>
            <a:r>
              <a:rPr lang="ja-JP" altLang="en-US" sz="1250" b="0" dirty="0" smtClean="0">
                <a:latin typeface="Meiryo" charset="-128"/>
                <a:ea typeface="Meiryo" charset="-128"/>
                <a:cs typeface="Meiryo" charset="-128"/>
              </a:rPr>
              <a:t>マーケティングとは、</a:t>
            </a:r>
            <a:r>
              <a:rPr lang="ja-JP" altLang="en-US" sz="1250" b="0" dirty="0" smtClean="0">
                <a:solidFill>
                  <a:srgbClr val="C00000"/>
                </a:solidFill>
                <a:latin typeface="Meiryo" charset="-128"/>
                <a:ea typeface="Meiryo" charset="-128"/>
                <a:cs typeface="Meiryo" charset="-128"/>
              </a:rPr>
              <a:t>顧客創造</a:t>
            </a:r>
            <a:r>
              <a:rPr lang="ja-JP" altLang="en-US" sz="1250" b="0" dirty="0" smtClean="0">
                <a:latin typeface="Meiryo" charset="-128"/>
                <a:ea typeface="Meiryo" charset="-128"/>
                <a:cs typeface="Meiryo" charset="-128"/>
              </a:rPr>
              <a:t>そのものです。地域の普遍的な価値を見出し、それを一番理解してくれる顧客に届け、強い関係性を継続できる仕組みを作る。このことこそが、今、全ての地域に求められています。</a:t>
            </a:r>
            <a:endParaRPr lang="en-US" altLang="ja-JP" sz="1250" b="0" dirty="0" smtClean="0">
              <a:latin typeface="Meiryo" charset="-128"/>
              <a:ea typeface="Meiryo" charset="-128"/>
              <a:cs typeface="Meiryo" charset="-128"/>
            </a:endParaRPr>
          </a:p>
          <a:p>
            <a:pPr algn="l">
              <a:lnSpc>
                <a:spcPct val="100000"/>
              </a:lnSpc>
            </a:pPr>
            <a:endParaRPr lang="en-US" altLang="ja-JP" sz="1250" b="0" dirty="0" smtClean="0">
              <a:latin typeface="Meiryo" charset="-128"/>
              <a:ea typeface="Meiryo" charset="-128"/>
              <a:cs typeface="Meiryo" charset="-128"/>
            </a:endParaRPr>
          </a:p>
          <a:p>
            <a:pPr algn="l">
              <a:lnSpc>
                <a:spcPct val="114000"/>
              </a:lnSpc>
            </a:pPr>
            <a:r>
              <a:rPr kumimoji="1" lang="ja-JP" altLang="en-US" sz="1250" b="0" dirty="0" smtClean="0">
                <a:solidFill>
                  <a:schemeClr val="tx1"/>
                </a:solidFill>
                <a:latin typeface="Meiryo" charset="-128"/>
                <a:ea typeface="Meiryo" charset="-128"/>
                <a:cs typeface="Meiryo" charset="-128"/>
              </a:rPr>
              <a:t>一方で、ほとんどの地域は人材不足に悩んでいます。必要な人材を全て地域で賄うのは困難。共創型の社会に移りつつある時代性にも合いません。ただ、</a:t>
            </a:r>
            <a:r>
              <a:rPr kumimoji="1" lang="ja-JP" altLang="en-US" sz="1250" b="0" dirty="0" smtClean="0">
                <a:solidFill>
                  <a:srgbClr val="C00000"/>
                </a:solidFill>
                <a:latin typeface="Meiryo" charset="-128"/>
                <a:ea typeface="Meiryo" charset="-128"/>
                <a:cs typeface="Meiryo" charset="-128"/>
              </a:rPr>
              <a:t>中心となる人材は、やはり地域の側にいたほうがいい</a:t>
            </a:r>
            <a:r>
              <a:rPr kumimoji="1" lang="ja-JP" altLang="en-US" sz="1250" b="0" dirty="0" smtClean="0">
                <a:solidFill>
                  <a:schemeClr val="tx1"/>
                </a:solidFill>
                <a:latin typeface="Meiryo" charset="-128"/>
                <a:ea typeface="Meiryo" charset="-128"/>
                <a:cs typeface="Meiryo" charset="-128"/>
              </a:rPr>
              <a:t>。それはどの地域の方も思っているはずです。</a:t>
            </a:r>
            <a:r>
              <a:rPr lang="ja-JP" altLang="en-US" sz="1250" b="0" dirty="0" smtClean="0">
                <a:latin typeface="Meiryo" charset="-128"/>
                <a:ea typeface="Meiryo" charset="-128"/>
                <a:cs typeface="Meiryo" charset="-128"/>
              </a:rPr>
              <a:t>地域の</a:t>
            </a:r>
            <a:r>
              <a:rPr kumimoji="1" lang="ja-JP" altLang="en-US" sz="1250" b="0" dirty="0" smtClean="0">
                <a:solidFill>
                  <a:schemeClr val="tx1"/>
                </a:solidFill>
                <a:latin typeface="Meiryo" charset="-128"/>
                <a:ea typeface="Meiryo" charset="-128"/>
                <a:cs typeface="Meiryo" charset="-128"/>
              </a:rPr>
              <a:t>側に立って考える人がいれば、自分事になるでしょう。流行りの手法をただ取り入れるだけの無駄遣いも減るでしょう。有名企業に依存しすぎることも無くなるでしょう。地域内外の人達と結びつき、交流も活発になるはずです。そして何より、地域在住の皆さんの意志を集め、それぞれの地域への愛情や誇りを世に広めることができます。そしてその事自体が、地域を大きく動かす　原動力になっていきます。</a:t>
            </a:r>
            <a:r>
              <a:rPr lang="ja-JP" altLang="en-US" sz="1250" b="0" dirty="0" smtClean="0">
                <a:latin typeface="Meiryo" charset="-128"/>
                <a:ea typeface="Meiryo" charset="-128"/>
                <a:cs typeface="Meiryo" charset="-128"/>
              </a:rPr>
              <a:t>既に</a:t>
            </a:r>
            <a:r>
              <a:rPr kumimoji="1" lang="ja-JP" altLang="en-US" sz="1250" b="0" dirty="0" smtClean="0">
                <a:solidFill>
                  <a:schemeClr val="tx1"/>
                </a:solidFill>
                <a:latin typeface="Meiryo" charset="-128"/>
                <a:ea typeface="Meiryo" charset="-128"/>
                <a:cs typeface="Meiryo" charset="-128"/>
              </a:rPr>
              <a:t>に</a:t>
            </a:r>
            <a:r>
              <a:rPr lang="ja-JP" altLang="en-US" sz="1250" dirty="0" smtClean="0">
                <a:latin typeface="Meiryo" charset="-128"/>
                <a:ea typeface="Meiryo" charset="-128"/>
                <a:cs typeface="Meiryo" charset="-128"/>
              </a:rPr>
              <a:t>そういう</a:t>
            </a:r>
            <a:r>
              <a:rPr kumimoji="1" lang="ja-JP" altLang="en-US" sz="1250" dirty="0" smtClean="0">
                <a:solidFill>
                  <a:schemeClr val="tx1"/>
                </a:solidFill>
                <a:latin typeface="Meiryo" charset="-128"/>
                <a:ea typeface="Meiryo" charset="-128"/>
                <a:cs typeface="Meiryo" charset="-128"/>
              </a:rPr>
              <a:t>地域は、</a:t>
            </a:r>
            <a:r>
              <a:rPr kumimoji="1" lang="ja-JP" altLang="en-US" sz="1250" dirty="0" smtClean="0">
                <a:solidFill>
                  <a:srgbClr val="C00000"/>
                </a:solidFill>
                <a:latin typeface="Meiryo" charset="-128"/>
                <a:ea typeface="Meiryo" charset="-128"/>
                <a:cs typeface="Meiryo" charset="-128"/>
              </a:rPr>
              <a:t>日本各地に出始めている</a:t>
            </a:r>
            <a:r>
              <a:rPr kumimoji="1" lang="ja-JP" altLang="en-US" sz="1250" b="0" dirty="0" smtClean="0">
                <a:solidFill>
                  <a:schemeClr val="tx1"/>
                </a:solidFill>
                <a:latin typeface="Meiryo" charset="-128"/>
                <a:ea typeface="Meiryo" charset="-128"/>
                <a:cs typeface="Meiryo" charset="-128"/>
              </a:rPr>
              <a:t>のです。</a:t>
            </a:r>
            <a:endParaRPr kumimoji="1" lang="en-US" altLang="ja-JP" sz="1250" b="0" dirty="0" smtClean="0">
              <a:solidFill>
                <a:schemeClr val="tx1"/>
              </a:solidFill>
              <a:latin typeface="Meiryo" charset="-128"/>
              <a:ea typeface="Meiryo" charset="-128"/>
              <a:cs typeface="Meiryo" charset="-128"/>
            </a:endParaRPr>
          </a:p>
          <a:p>
            <a:pPr algn="l">
              <a:lnSpc>
                <a:spcPct val="114000"/>
              </a:lnSpc>
            </a:pPr>
            <a:endParaRPr kumimoji="1" lang="en-US" altLang="ja-JP" sz="1250" b="0" dirty="0" smtClean="0">
              <a:solidFill>
                <a:schemeClr val="tx1"/>
              </a:solidFill>
              <a:latin typeface="Meiryo" charset="-128"/>
              <a:ea typeface="Meiryo" charset="-128"/>
              <a:cs typeface="Meiryo" charset="-128"/>
            </a:endParaRPr>
          </a:p>
          <a:p>
            <a:pPr algn="l">
              <a:lnSpc>
                <a:spcPct val="114000"/>
              </a:lnSpc>
            </a:pPr>
            <a:r>
              <a:rPr lang="ja-JP" altLang="en-US" sz="1250" b="0" dirty="0" smtClean="0">
                <a:latin typeface="Meiryo" charset="-128"/>
                <a:ea typeface="Meiryo" charset="-128"/>
                <a:cs typeface="Meiryo" charset="-128"/>
              </a:rPr>
              <a:t>私達はその起点となるべく、マーケターを地域の側に育てるお手伝いをしたいと考えました。我々が一方的に”教える”のではなく、　</a:t>
            </a:r>
            <a:r>
              <a:rPr lang="ja-JP" altLang="en-US" sz="1250" b="0" dirty="0" smtClean="0">
                <a:solidFill>
                  <a:srgbClr val="C00000"/>
                </a:solidFill>
                <a:latin typeface="Meiryo" charset="-128"/>
                <a:ea typeface="Meiryo" charset="-128"/>
                <a:cs typeface="Meiryo" charset="-128"/>
              </a:rPr>
              <a:t>地域の皆様、各種の専門家の方々、そして地域マーケターを目指す皆さんと共創する</a:t>
            </a:r>
            <a:r>
              <a:rPr lang="ja-JP" altLang="en-US" sz="1250" b="0" dirty="0" smtClean="0">
                <a:latin typeface="Meiryo" charset="-128"/>
                <a:ea typeface="Meiryo" charset="-128"/>
                <a:cs typeface="Meiryo" charset="-128"/>
              </a:rPr>
              <a:t>仕組みを創って、</a:t>
            </a:r>
            <a:r>
              <a:rPr kumimoji="1" lang="ja-JP" altLang="en-US" sz="1250" b="0" dirty="0" smtClean="0">
                <a:solidFill>
                  <a:schemeClr val="tx1"/>
                </a:solidFill>
                <a:latin typeface="Meiryo" charset="-128"/>
                <a:ea typeface="Meiryo" charset="-128"/>
                <a:cs typeface="Meiryo" charset="-128"/>
              </a:rPr>
              <a:t>それを全国の地域マーケターが集まるコミュニティ型の組織に育てていきたいと考えています。</a:t>
            </a:r>
            <a:r>
              <a:rPr kumimoji="1" lang="en-US" altLang="ja-JP" sz="1250" b="0" dirty="0" smtClean="0">
                <a:solidFill>
                  <a:schemeClr val="tx1"/>
                </a:solidFill>
                <a:latin typeface="Meiryo" charset="-128"/>
                <a:ea typeface="Meiryo" charset="-128"/>
                <a:cs typeface="Meiryo" charset="-128"/>
              </a:rPr>
              <a:t> </a:t>
            </a:r>
          </a:p>
          <a:p>
            <a:pPr algn="l">
              <a:lnSpc>
                <a:spcPct val="114000"/>
              </a:lnSpc>
            </a:pPr>
            <a:r>
              <a:rPr lang="ja-JP" altLang="en-US" sz="1250" b="0" dirty="0" smtClean="0">
                <a:latin typeface="Meiryo" charset="-128"/>
                <a:ea typeface="Meiryo" charset="-128"/>
                <a:cs typeface="Meiryo" charset="-128"/>
              </a:rPr>
              <a:t>こうした考え方にご共感をいただける自治体、地域事業者の皆様の奮ってのご参加をお待ちしております。</a:t>
            </a:r>
            <a:endParaRPr lang="en-US" altLang="ja-JP" sz="1250" b="0" dirty="0" smtClean="0">
              <a:latin typeface="Meiryo" charset="-128"/>
              <a:ea typeface="Meiryo" charset="-128"/>
              <a:cs typeface="Meiryo" charset="-128"/>
            </a:endParaRPr>
          </a:p>
          <a:p>
            <a:pPr algn="l">
              <a:lnSpc>
                <a:spcPct val="114000"/>
              </a:lnSpc>
            </a:pPr>
            <a:r>
              <a:rPr lang="ja-JP" altLang="en-US" sz="1250" b="0" dirty="0" smtClean="0">
                <a:latin typeface="Meiryo" charset="-128"/>
                <a:ea typeface="Meiryo" charset="-128"/>
                <a:cs typeface="Meiryo" charset="-128"/>
              </a:rPr>
              <a:t>どうか</a:t>
            </a:r>
            <a:r>
              <a:rPr kumimoji="1" lang="ja-JP" altLang="en-US" sz="1250" b="0" dirty="0" smtClean="0">
                <a:solidFill>
                  <a:schemeClr val="tx1"/>
                </a:solidFill>
                <a:latin typeface="Meiryo" charset="-128"/>
                <a:ea typeface="Meiryo" charset="-128"/>
                <a:cs typeface="Meiryo" charset="-128"/>
              </a:rPr>
              <a:t>よろしくお願い申し上げます。　　　　　　　　　　　　　　　　　　　　　ネイティブ株式会社　代表取締役　倉重宜弘</a:t>
            </a:r>
            <a:endParaRPr kumimoji="1" lang="en-US" altLang="ja-JP" sz="1250" b="0" dirty="0" smtClean="0">
              <a:solidFill>
                <a:schemeClr val="tx1"/>
              </a:solidFill>
              <a:latin typeface="Meiryo" charset="-128"/>
              <a:ea typeface="Meiryo" charset="-128"/>
              <a:cs typeface="Meiryo" charset="-128"/>
            </a:endParaRPr>
          </a:p>
        </p:txBody>
      </p:sp>
    </p:spTree>
    <p:extLst>
      <p:ext uri="{BB962C8B-B14F-4D97-AF65-F5344CB8AC3E}">
        <p14:creationId xmlns:p14="http://schemas.microsoft.com/office/powerpoint/2010/main" val="58436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2000" b="0" dirty="0" smtClean="0"/>
              <a:t>本事業の全体スキーム</a:t>
            </a:r>
            <a:endParaRPr kumimoji="1" lang="ja-JP" altLang="en-US" sz="2000" b="0" dirty="0"/>
          </a:p>
        </p:txBody>
      </p:sp>
      <p:sp>
        <p:nvSpPr>
          <p:cNvPr id="4" name="正方形/長方形 3"/>
          <p:cNvSpPr/>
          <p:nvPr/>
        </p:nvSpPr>
        <p:spPr bwMode="auto">
          <a:xfrm>
            <a:off x="306393" y="1125417"/>
            <a:ext cx="1564610" cy="900332"/>
          </a:xfrm>
          <a:prstGeom prst="rect">
            <a:avLst/>
          </a:prstGeom>
          <a:solidFill>
            <a:srgbClr val="EBECEF"/>
          </a:solidFill>
          <a:ln>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C00000"/>
                </a:solidFill>
                <a:latin typeface="メイリオ"/>
                <a:ea typeface="メイリオ"/>
                <a:cs typeface="メイリオ"/>
              </a:rPr>
              <a:t>日本政府</a:t>
            </a:r>
            <a:endParaRPr kumimoji="1" lang="en-US" altLang="ja-JP" sz="1800" b="0" dirty="0" smtClean="0">
              <a:solidFill>
                <a:srgbClr val="C00000"/>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C00000"/>
                </a:solidFill>
                <a:latin typeface="メイリオ"/>
                <a:ea typeface="メイリオ"/>
                <a:cs typeface="メイリオ"/>
              </a:rPr>
              <a:t>（総務省）</a:t>
            </a:r>
          </a:p>
        </p:txBody>
      </p:sp>
      <p:sp>
        <p:nvSpPr>
          <p:cNvPr id="9" name="正方形/長方形 8"/>
          <p:cNvSpPr/>
          <p:nvPr/>
        </p:nvSpPr>
        <p:spPr bwMode="auto">
          <a:xfrm>
            <a:off x="306393" y="2150012"/>
            <a:ext cx="1564610" cy="2132294"/>
          </a:xfrm>
          <a:prstGeom prst="rect">
            <a:avLst/>
          </a:prstGeom>
          <a:solidFill>
            <a:srgbClr val="EBECEF"/>
          </a:solidFill>
          <a:ln>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C00000"/>
                </a:solidFill>
                <a:latin typeface="メイリオ"/>
                <a:ea typeface="メイリオ"/>
                <a:cs typeface="メイリオ"/>
              </a:rPr>
              <a:t>地域自治体</a:t>
            </a:r>
            <a:endParaRPr lang="en-US" altLang="ja-JP" sz="1800" b="0" dirty="0">
              <a:solidFill>
                <a:srgbClr val="C00000"/>
              </a:solidFill>
              <a:latin typeface="メイリオ"/>
              <a:ea typeface="メイリオ"/>
              <a:cs typeface="メイリオ"/>
            </a:endParaRPr>
          </a:p>
        </p:txBody>
      </p:sp>
      <p:sp>
        <p:nvSpPr>
          <p:cNvPr id="11" name="正方形/長方形 10"/>
          <p:cNvSpPr/>
          <p:nvPr/>
        </p:nvSpPr>
        <p:spPr bwMode="auto">
          <a:xfrm>
            <a:off x="306393" y="4406570"/>
            <a:ext cx="1564610" cy="1687088"/>
          </a:xfrm>
          <a:prstGeom prst="rect">
            <a:avLst/>
          </a:prstGeom>
          <a:solidFill>
            <a:srgbClr val="EBECEF"/>
          </a:solidFill>
          <a:ln>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200" b="0" dirty="0" smtClean="0">
                <a:solidFill>
                  <a:srgbClr val="C00000"/>
                </a:solidFill>
                <a:latin typeface="メイリオ"/>
                <a:ea typeface="メイリオ"/>
                <a:cs typeface="メイリオ"/>
              </a:rPr>
              <a:t>ネイティブ（株）</a:t>
            </a:r>
            <a:endParaRPr lang="en-US" altLang="ja-JP" sz="1200" b="0" dirty="0">
              <a:solidFill>
                <a:srgbClr val="C00000"/>
              </a:solidFill>
              <a:latin typeface="メイリオ"/>
              <a:ea typeface="メイリオ"/>
              <a:cs typeface="メイリオ"/>
            </a:endParaRPr>
          </a:p>
        </p:txBody>
      </p:sp>
      <p:sp>
        <p:nvSpPr>
          <p:cNvPr id="12" name="正方形/長方形 11"/>
          <p:cNvSpPr/>
          <p:nvPr/>
        </p:nvSpPr>
        <p:spPr bwMode="auto">
          <a:xfrm>
            <a:off x="2020307" y="1125417"/>
            <a:ext cx="7560260" cy="900332"/>
          </a:xfrm>
          <a:prstGeom prst="rect">
            <a:avLst/>
          </a:prstGeom>
          <a:noFill/>
          <a:ln>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C00000"/>
                </a:solidFill>
                <a:latin typeface="メイリオ"/>
                <a:ea typeface="メイリオ"/>
                <a:cs typeface="メイリオ"/>
              </a:rPr>
              <a:t>地域おこし協力隊制度</a:t>
            </a:r>
            <a:endParaRPr kumimoji="1" lang="en-US" altLang="ja-JP" sz="1800" b="0"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sz="1800" b="0" dirty="0" smtClean="0">
              <a:solidFill>
                <a:srgbClr val="C00000"/>
              </a:solidFill>
              <a:latin typeface="メイリオ"/>
              <a:ea typeface="メイリオ"/>
              <a:cs typeface="メイリオ"/>
            </a:endParaRPr>
          </a:p>
        </p:txBody>
      </p:sp>
      <p:sp>
        <p:nvSpPr>
          <p:cNvPr id="13" name="正方形/長方形 12"/>
          <p:cNvSpPr/>
          <p:nvPr/>
        </p:nvSpPr>
        <p:spPr bwMode="auto">
          <a:xfrm>
            <a:off x="2020307" y="2150011"/>
            <a:ext cx="7560260" cy="2152352"/>
          </a:xfrm>
          <a:prstGeom prst="rect">
            <a:avLst/>
          </a:prstGeom>
          <a:noFill/>
          <a:ln>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sz="1800" b="0" dirty="0" smtClean="0">
              <a:solidFill>
                <a:srgbClr val="C00000"/>
              </a:solidFill>
              <a:latin typeface="メイリオ"/>
              <a:ea typeface="メイリオ"/>
              <a:cs typeface="メイリオ"/>
            </a:endParaRPr>
          </a:p>
        </p:txBody>
      </p:sp>
      <p:sp>
        <p:nvSpPr>
          <p:cNvPr id="14" name="正方形/長方形 13"/>
          <p:cNvSpPr/>
          <p:nvPr/>
        </p:nvSpPr>
        <p:spPr bwMode="auto">
          <a:xfrm>
            <a:off x="2020307" y="4404764"/>
            <a:ext cx="7560260" cy="1688892"/>
          </a:xfrm>
          <a:prstGeom prst="rect">
            <a:avLst/>
          </a:prstGeom>
          <a:noFill/>
          <a:ln>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en-US" altLang="ja-JP" sz="1800" b="0"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endParaRPr lang="en-US" altLang="ja-JP" sz="1800" b="0" dirty="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C00000"/>
                </a:solidFill>
                <a:latin typeface="メイリオ"/>
                <a:ea typeface="メイリオ"/>
                <a:cs typeface="メイリオ"/>
              </a:rPr>
              <a:t>　　　　　　　　　　</a:t>
            </a:r>
            <a:endParaRPr kumimoji="1" lang="en-US" altLang="ja-JP" sz="1800" b="0" dirty="0" smtClean="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endParaRPr lang="en-US" altLang="ja-JP" sz="1800" b="0" dirty="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C00000"/>
                </a:solidFill>
                <a:latin typeface="メイリオ"/>
                <a:ea typeface="メイリオ"/>
                <a:cs typeface="メイリオ"/>
              </a:rPr>
              <a:t>　　　　　　　　</a:t>
            </a:r>
            <a:r>
              <a:rPr kumimoji="1" lang="en-US" altLang="ja-JP" sz="1800" b="0" dirty="0" smtClean="0">
                <a:solidFill>
                  <a:srgbClr val="C00000"/>
                </a:solidFill>
                <a:latin typeface="メイリオ"/>
                <a:ea typeface="メイリオ"/>
                <a:cs typeface="メイリオ"/>
              </a:rPr>
              <a:t>[</a:t>
            </a:r>
            <a:r>
              <a:rPr kumimoji="1" lang="en-US" altLang="ja-JP" sz="1800" b="0" dirty="0" err="1" smtClean="0">
                <a:solidFill>
                  <a:srgbClr val="C00000"/>
                </a:solidFill>
                <a:latin typeface="メイリオ"/>
                <a:ea typeface="メイリオ"/>
                <a:cs typeface="メイリオ"/>
              </a:rPr>
              <a:t>NATIV.Camp</a:t>
            </a:r>
            <a:r>
              <a:rPr lang="ja-JP" altLang="en-US" sz="1800" b="0" dirty="0" smtClean="0">
                <a:solidFill>
                  <a:srgbClr val="C00000"/>
                </a:solidFill>
                <a:latin typeface="メイリオ"/>
                <a:ea typeface="メイリオ"/>
                <a:cs typeface="メイリオ"/>
              </a:rPr>
              <a:t>事業運営</a:t>
            </a:r>
            <a:r>
              <a:rPr lang="en-US" altLang="ja-JP" sz="1800" b="0" dirty="0" smtClean="0">
                <a:solidFill>
                  <a:srgbClr val="C00000"/>
                </a:solidFill>
                <a:latin typeface="メイリオ"/>
                <a:ea typeface="メイリオ"/>
                <a:cs typeface="メイリオ"/>
              </a:rPr>
              <a:t>]</a:t>
            </a:r>
            <a:endParaRPr lang="en-US" altLang="ja-JP" sz="1800" b="0" dirty="0">
              <a:solidFill>
                <a:srgbClr val="C00000"/>
              </a:solidFill>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endParaRPr lang="en-US" altLang="ja-JP" sz="900" b="0" dirty="0">
              <a:solidFill>
                <a:srgbClr val="C00000"/>
              </a:solidFill>
              <a:latin typeface="メイリオ"/>
              <a:ea typeface="メイリオ"/>
              <a:cs typeface="メイリオ"/>
            </a:endParaRPr>
          </a:p>
        </p:txBody>
      </p:sp>
      <p:sp>
        <p:nvSpPr>
          <p:cNvPr id="5" name="角丸四角形 4"/>
          <p:cNvSpPr/>
          <p:nvPr/>
        </p:nvSpPr>
        <p:spPr bwMode="auto">
          <a:xfrm>
            <a:off x="2176531" y="3052689"/>
            <a:ext cx="1431548" cy="774753"/>
          </a:xfrm>
          <a:prstGeom prst="roundRect">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smtClean="0">
                <a:solidFill>
                  <a:srgbClr val="FFFFFF"/>
                </a:solidFill>
                <a:latin typeface="メイリオ"/>
                <a:ea typeface="メイリオ"/>
                <a:cs typeface="メイリオ"/>
              </a:rPr>
              <a:t>募集・採用</a:t>
            </a:r>
            <a:endParaRPr kumimoji="1" lang="ja-JP" altLang="en-US" sz="1800" b="0" dirty="0" smtClean="0">
              <a:solidFill>
                <a:srgbClr val="FFFFFF"/>
              </a:solidFill>
              <a:latin typeface="メイリオ"/>
              <a:ea typeface="メイリオ"/>
              <a:cs typeface="メイリオ"/>
            </a:endParaRPr>
          </a:p>
        </p:txBody>
      </p:sp>
      <p:cxnSp>
        <p:nvCxnSpPr>
          <p:cNvPr id="15" name="直線矢印コネクタ 14"/>
          <p:cNvCxnSpPr/>
          <p:nvPr/>
        </p:nvCxnSpPr>
        <p:spPr bwMode="auto">
          <a:xfrm>
            <a:off x="2715065" y="1589649"/>
            <a:ext cx="0" cy="1463040"/>
          </a:xfrm>
          <a:prstGeom prst="straightConnector1">
            <a:avLst/>
          </a:prstGeom>
          <a:noFill/>
          <a:ln w="28575">
            <a:solidFill>
              <a:srgbClr val="C00000"/>
            </a:solidFill>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17" name="テキスト ボックス 16"/>
          <p:cNvSpPr txBox="1"/>
          <p:nvPr/>
        </p:nvSpPr>
        <p:spPr>
          <a:xfrm>
            <a:off x="2715065" y="2133914"/>
            <a:ext cx="1097280" cy="311624"/>
          </a:xfrm>
          <a:prstGeom prst="rect">
            <a:avLst/>
          </a:prstGeom>
          <a:noFill/>
        </p:spPr>
        <p:txBody>
          <a:bodyPr wrap="square" rtlCol="0">
            <a:spAutoFit/>
          </a:bodyPr>
          <a:lstStyle/>
          <a:p>
            <a:pPr algn="l"/>
            <a:r>
              <a:rPr kumimoji="1" lang="ja-JP" altLang="en-US" sz="1200" b="0" smtClean="0">
                <a:latin typeface="メイリオ"/>
                <a:ea typeface="メイリオ"/>
                <a:cs typeface="メイリオ"/>
              </a:rPr>
              <a:t>特別交付金</a:t>
            </a:r>
            <a:endParaRPr kumimoji="1" lang="ja-JP" altLang="en-US" sz="1200" b="0" dirty="0" smtClean="0">
              <a:latin typeface="メイリオ"/>
              <a:ea typeface="メイリオ"/>
              <a:cs typeface="メイリオ"/>
            </a:endParaRPr>
          </a:p>
        </p:txBody>
      </p:sp>
      <p:sp>
        <p:nvSpPr>
          <p:cNvPr id="18" name="フローチャート: 書類 17"/>
          <p:cNvSpPr/>
          <p:nvPr/>
        </p:nvSpPr>
        <p:spPr bwMode="auto">
          <a:xfrm>
            <a:off x="2236763" y="5162843"/>
            <a:ext cx="1223889" cy="647114"/>
          </a:xfrm>
          <a:prstGeom prst="flowChartDocumen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200" b="0" dirty="0" smtClean="0">
                <a:solidFill>
                  <a:srgbClr val="FFFFFF"/>
                </a:solidFill>
                <a:latin typeface="メイリオ"/>
                <a:ea typeface="メイリオ"/>
                <a:cs typeface="メイリオ"/>
              </a:rPr>
              <a:t>ネイティブ</a:t>
            </a:r>
            <a:endParaRPr kumimoji="1" lang="en-US" altLang="ja-JP" sz="12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200" b="0" dirty="0" smtClean="0">
                <a:solidFill>
                  <a:srgbClr val="FFFFFF"/>
                </a:solidFill>
                <a:latin typeface="メイリオ"/>
                <a:ea typeface="メイリオ"/>
                <a:cs typeface="メイリオ"/>
              </a:rPr>
              <a:t>メディア</a:t>
            </a:r>
            <a:endParaRPr kumimoji="1" lang="ja-JP" altLang="en-US" sz="1200" b="0" dirty="0" smtClean="0">
              <a:solidFill>
                <a:srgbClr val="FFFFFF"/>
              </a:solidFill>
              <a:latin typeface="メイリオ"/>
              <a:ea typeface="メイリオ"/>
              <a:cs typeface="メイリオ"/>
            </a:endParaRPr>
          </a:p>
        </p:txBody>
      </p:sp>
      <p:sp>
        <p:nvSpPr>
          <p:cNvPr id="19" name="テキスト ボックス 18"/>
          <p:cNvSpPr txBox="1"/>
          <p:nvPr/>
        </p:nvSpPr>
        <p:spPr>
          <a:xfrm>
            <a:off x="2236763" y="5809957"/>
            <a:ext cx="1448972" cy="275075"/>
          </a:xfrm>
          <a:prstGeom prst="rect">
            <a:avLst/>
          </a:prstGeom>
          <a:noFill/>
        </p:spPr>
        <p:txBody>
          <a:bodyPr wrap="square" rtlCol="0">
            <a:spAutoFit/>
          </a:bodyPr>
          <a:lstStyle/>
          <a:p>
            <a:pPr algn="l"/>
            <a:r>
              <a:rPr kumimoji="1" lang="en-US" altLang="ja-JP" sz="1000" b="0" smtClean="0">
                <a:latin typeface="メイリオ"/>
                <a:ea typeface="メイリオ"/>
                <a:cs typeface="メイリオ"/>
              </a:rPr>
              <a:t>www.nati</a:t>
            </a:r>
            <a:r>
              <a:rPr lang="en-US" altLang="ja-JP" sz="1000" b="0" smtClean="0">
                <a:latin typeface="メイリオ"/>
                <a:ea typeface="メイリオ"/>
                <a:cs typeface="メイリオ"/>
              </a:rPr>
              <a:t>v.co.jp</a:t>
            </a:r>
            <a:endParaRPr kumimoji="1" lang="ja-JP" altLang="en-US" sz="1000" b="0" dirty="0" smtClean="0">
              <a:latin typeface="メイリオ"/>
              <a:ea typeface="メイリオ"/>
              <a:cs typeface="メイリオ"/>
            </a:endParaRPr>
          </a:p>
        </p:txBody>
      </p:sp>
      <p:cxnSp>
        <p:nvCxnSpPr>
          <p:cNvPr id="21" name="直線矢印コネクタ 20"/>
          <p:cNvCxnSpPr/>
          <p:nvPr/>
        </p:nvCxnSpPr>
        <p:spPr bwMode="auto">
          <a:xfrm flipH="1" flipV="1">
            <a:off x="2636896" y="3834889"/>
            <a:ext cx="2345" cy="1426268"/>
          </a:xfrm>
          <a:prstGeom prst="straightConnector1">
            <a:avLst/>
          </a:prstGeom>
          <a:noFill/>
          <a:ln>
            <a:solidFill>
              <a:srgbClr val="C00000"/>
            </a:solidFill>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25" name="テキスト ボックス 24"/>
          <p:cNvSpPr txBox="1"/>
          <p:nvPr/>
        </p:nvSpPr>
        <p:spPr>
          <a:xfrm>
            <a:off x="2625824" y="4356724"/>
            <a:ext cx="1097280" cy="858697"/>
          </a:xfrm>
          <a:prstGeom prst="rect">
            <a:avLst/>
          </a:prstGeom>
          <a:noFill/>
        </p:spPr>
        <p:txBody>
          <a:bodyPr wrap="square" rtlCol="0">
            <a:spAutoFit/>
          </a:bodyPr>
          <a:lstStyle/>
          <a:p>
            <a:pPr algn="l"/>
            <a:r>
              <a:rPr kumimoji="1" lang="ja-JP" altLang="en-US" sz="1200" b="0" dirty="0" smtClean="0">
                <a:latin typeface="メイリオ"/>
                <a:ea typeface="メイリオ"/>
                <a:cs typeface="メイリオ"/>
              </a:rPr>
              <a:t>募集広告</a:t>
            </a:r>
            <a:endParaRPr kumimoji="1" lang="en-US" altLang="ja-JP" sz="1200" b="0" dirty="0" smtClean="0">
              <a:latin typeface="メイリオ"/>
              <a:ea typeface="メイリオ"/>
              <a:cs typeface="メイリオ"/>
            </a:endParaRPr>
          </a:p>
          <a:p>
            <a:pPr algn="l"/>
            <a:r>
              <a:rPr kumimoji="1" lang="ja-JP" altLang="en-US" sz="1200" b="0" dirty="0" smtClean="0">
                <a:latin typeface="メイリオ"/>
                <a:ea typeface="メイリオ"/>
                <a:cs typeface="メイリオ"/>
              </a:rPr>
              <a:t>記事掲載</a:t>
            </a:r>
            <a:endParaRPr kumimoji="1" lang="en-US" altLang="ja-JP" sz="1200" b="0" dirty="0" smtClean="0">
              <a:latin typeface="メイリオ"/>
              <a:ea typeface="メイリオ"/>
              <a:cs typeface="メイリオ"/>
            </a:endParaRPr>
          </a:p>
          <a:p>
            <a:pPr algn="l"/>
            <a:r>
              <a:rPr kumimoji="1" lang="ja-JP" altLang="en-US" sz="1200" b="0" dirty="0" smtClean="0">
                <a:latin typeface="メイリオ"/>
                <a:ea typeface="メイリオ"/>
                <a:cs typeface="メイリオ"/>
              </a:rPr>
              <a:t>による支援</a:t>
            </a:r>
          </a:p>
        </p:txBody>
      </p:sp>
      <p:sp>
        <p:nvSpPr>
          <p:cNvPr id="30" name="角丸四角形 29"/>
          <p:cNvSpPr/>
          <p:nvPr/>
        </p:nvSpPr>
        <p:spPr bwMode="auto">
          <a:xfrm>
            <a:off x="3849108" y="4560861"/>
            <a:ext cx="2903384" cy="1009945"/>
          </a:xfrm>
          <a:prstGeom prst="round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en-US" altLang="ja-JP" sz="1600" u="sng" dirty="0" smtClean="0">
                <a:solidFill>
                  <a:srgbClr val="FFFFFF"/>
                </a:solidFill>
                <a:latin typeface="メイリオ"/>
                <a:ea typeface="メイリオ"/>
                <a:cs typeface="メイリオ"/>
              </a:rPr>
              <a:t>6</a:t>
            </a:r>
            <a:r>
              <a:rPr kumimoji="1" lang="ja-JP" altLang="en-US" sz="1600" u="sng" dirty="0" smtClean="0">
                <a:solidFill>
                  <a:srgbClr val="FFFFFF"/>
                </a:solidFill>
                <a:latin typeface="メイリオ"/>
                <a:ea typeface="メイリオ"/>
                <a:cs typeface="メイリオ"/>
              </a:rPr>
              <a:t>ヶ月集中カリキュラム</a:t>
            </a:r>
            <a:endParaRPr lang="en-US" altLang="ja-JP" sz="1600" u="sng" dirty="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200" b="0" dirty="0" smtClean="0">
                <a:solidFill>
                  <a:srgbClr val="FFFFFF"/>
                </a:solidFill>
                <a:latin typeface="メイリオ"/>
                <a:ea typeface="メイリオ"/>
                <a:cs typeface="メイリオ"/>
              </a:rPr>
              <a:t>セミナー＋ワークショップを</a:t>
            </a:r>
            <a:endParaRPr kumimoji="1" lang="en-US" altLang="ja-JP" sz="12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200" b="0" dirty="0" smtClean="0">
                <a:solidFill>
                  <a:srgbClr val="FFFFFF"/>
                </a:solidFill>
                <a:latin typeface="メイリオ"/>
                <a:ea typeface="メイリオ"/>
                <a:cs typeface="メイリオ"/>
              </a:rPr>
              <a:t>毎月</a:t>
            </a:r>
            <a:r>
              <a:rPr lang="en-US" altLang="ja-JP" sz="1200" b="0" dirty="0" smtClean="0">
                <a:solidFill>
                  <a:srgbClr val="FFFFFF"/>
                </a:solidFill>
                <a:latin typeface="メイリオ"/>
                <a:ea typeface="メイリオ"/>
                <a:cs typeface="メイリオ"/>
              </a:rPr>
              <a:t>1</a:t>
            </a:r>
            <a:r>
              <a:rPr lang="ja-JP" altLang="en-US" sz="1200" b="0" dirty="0" smtClean="0">
                <a:solidFill>
                  <a:srgbClr val="FFFFFF"/>
                </a:solidFill>
                <a:latin typeface="メイリオ"/>
                <a:ea typeface="メイリオ"/>
                <a:cs typeface="メイリオ"/>
              </a:rPr>
              <a:t>回</a:t>
            </a:r>
            <a:r>
              <a:rPr lang="en-US" altLang="ja-JP" sz="1200" b="0" dirty="0" smtClean="0">
                <a:solidFill>
                  <a:srgbClr val="FFFFFF"/>
                </a:solidFill>
                <a:latin typeface="メイリオ"/>
                <a:ea typeface="メイリオ"/>
                <a:cs typeface="メイリオ"/>
              </a:rPr>
              <a:t>[</a:t>
            </a:r>
            <a:r>
              <a:rPr lang="en-US" altLang="ja-JP" sz="1200" b="0" dirty="0">
                <a:solidFill>
                  <a:srgbClr val="FFFFFF"/>
                </a:solidFill>
                <a:latin typeface="メイリオ"/>
                <a:ea typeface="メイリオ"/>
                <a:cs typeface="メイリオ"/>
              </a:rPr>
              <a:t>2</a:t>
            </a:r>
            <a:r>
              <a:rPr lang="ja-JP" altLang="en-US" sz="1200" b="0" dirty="0" smtClean="0">
                <a:solidFill>
                  <a:srgbClr val="FFFFFF"/>
                </a:solidFill>
                <a:latin typeface="メイリオ"/>
                <a:ea typeface="メイリオ"/>
                <a:cs typeface="メイリオ"/>
              </a:rPr>
              <a:t>泊</a:t>
            </a:r>
            <a:r>
              <a:rPr lang="en-US" altLang="ja-JP" sz="1200" b="0" dirty="0" smtClean="0">
                <a:solidFill>
                  <a:srgbClr val="FFFFFF"/>
                </a:solidFill>
                <a:latin typeface="メイリオ"/>
                <a:ea typeface="メイリオ"/>
                <a:cs typeface="メイリオ"/>
              </a:rPr>
              <a:t>3</a:t>
            </a:r>
            <a:r>
              <a:rPr lang="ja-JP" altLang="en-US" sz="1200" b="0" dirty="0" smtClean="0">
                <a:solidFill>
                  <a:srgbClr val="FFFFFF"/>
                </a:solidFill>
                <a:latin typeface="メイリオ"/>
                <a:ea typeface="メイリオ"/>
                <a:cs typeface="メイリオ"/>
              </a:rPr>
              <a:t>日</a:t>
            </a:r>
            <a:r>
              <a:rPr lang="en-US" altLang="ja-JP" sz="1200" b="0" dirty="0" smtClean="0">
                <a:solidFill>
                  <a:srgbClr val="FFFFFF"/>
                </a:solidFill>
                <a:latin typeface="メイリオ"/>
                <a:ea typeface="メイリオ"/>
                <a:cs typeface="メイリオ"/>
              </a:rPr>
              <a:t>]</a:t>
            </a:r>
            <a:r>
              <a:rPr lang="ja-JP" altLang="en-US" sz="1200" b="0" dirty="0" smtClean="0">
                <a:solidFill>
                  <a:srgbClr val="FFFFFF"/>
                </a:solidFill>
                <a:latin typeface="メイリオ"/>
                <a:ea typeface="メイリオ"/>
                <a:cs typeface="メイリオ"/>
              </a:rPr>
              <a:t>東京にて開催</a:t>
            </a:r>
            <a:r>
              <a:rPr kumimoji="1" lang="ja-JP" altLang="en-US" sz="1200" b="0" dirty="0" smtClean="0">
                <a:solidFill>
                  <a:srgbClr val="FFFFFF"/>
                </a:solidFill>
                <a:latin typeface="メイリオ"/>
                <a:ea typeface="メイリオ"/>
                <a:cs typeface="メイリオ"/>
              </a:rPr>
              <a:t>）</a:t>
            </a:r>
          </a:p>
        </p:txBody>
      </p:sp>
      <p:sp>
        <p:nvSpPr>
          <p:cNvPr id="32" name="ストライプ矢印 31"/>
          <p:cNvSpPr/>
          <p:nvPr/>
        </p:nvSpPr>
        <p:spPr bwMode="auto">
          <a:xfrm>
            <a:off x="6866625" y="4490522"/>
            <a:ext cx="2713942" cy="1080284"/>
          </a:xfrm>
          <a:prstGeom prst="stripedRightArrow">
            <a:avLst>
              <a:gd name="adj1" fmla="val 89519"/>
              <a:gd name="adj2" fmla="val 27201"/>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indent="-269875" algn="ctr"/>
            <a:r>
              <a:rPr lang="ja-JP" altLang="en-US" sz="1200" u="sng" dirty="0" smtClean="0">
                <a:solidFill>
                  <a:srgbClr val="FFFFFF"/>
                </a:solidFill>
                <a:latin typeface="メイリオ"/>
                <a:ea typeface="メイリオ"/>
                <a:cs typeface="メイリオ"/>
              </a:rPr>
              <a:t>オンライン・コミュニティ（サロン）開設</a:t>
            </a:r>
            <a:endParaRPr lang="en-US" altLang="ja-JP" sz="1200" u="sng" dirty="0">
              <a:solidFill>
                <a:srgbClr val="FFFFFF"/>
              </a:solidFill>
              <a:latin typeface="メイリオ"/>
              <a:ea typeface="メイリオ"/>
              <a:cs typeface="メイリオ"/>
            </a:endParaRPr>
          </a:p>
          <a:p>
            <a:pPr marL="269875" indent="-269875" algn="ctr"/>
            <a:r>
              <a:rPr lang="ja-JP" altLang="en-US" sz="1200" b="0" dirty="0" smtClean="0">
                <a:solidFill>
                  <a:srgbClr val="FFFFFF"/>
                </a:solidFill>
                <a:latin typeface="メイリオ"/>
                <a:ea typeface="メイリオ"/>
                <a:cs typeface="メイリオ"/>
              </a:rPr>
              <a:t>人的ネットワークを継続</a:t>
            </a:r>
            <a:endParaRPr lang="en-US" altLang="ja-JP" sz="1200" b="0" dirty="0" smtClean="0">
              <a:solidFill>
                <a:srgbClr val="FFFFFF"/>
              </a:solidFill>
              <a:latin typeface="メイリオ"/>
              <a:ea typeface="メイリオ"/>
              <a:cs typeface="メイリオ"/>
            </a:endParaRPr>
          </a:p>
          <a:p>
            <a:pPr marL="269875" indent="-269875" algn="ctr"/>
            <a:r>
              <a:rPr kumimoji="1" lang="ja-JP" altLang="en-US" sz="1200" b="0" dirty="0" smtClean="0">
                <a:solidFill>
                  <a:srgbClr val="FFFFFF"/>
                </a:solidFill>
                <a:latin typeface="メイリオ"/>
                <a:ea typeface="メイリオ"/>
                <a:cs typeface="メイリオ"/>
              </a:rPr>
              <a:t>ノウハウ・情報共有の場</a:t>
            </a:r>
          </a:p>
        </p:txBody>
      </p:sp>
      <p:cxnSp>
        <p:nvCxnSpPr>
          <p:cNvPr id="33" name="直線矢印コネクタ 32"/>
          <p:cNvCxnSpPr/>
          <p:nvPr/>
        </p:nvCxnSpPr>
        <p:spPr bwMode="auto">
          <a:xfrm>
            <a:off x="4233338" y="3830752"/>
            <a:ext cx="2344" cy="661181"/>
          </a:xfrm>
          <a:prstGeom prst="straightConnector1">
            <a:avLst/>
          </a:prstGeom>
          <a:noFill/>
          <a:ln w="28575">
            <a:solidFill>
              <a:srgbClr val="C00000"/>
            </a:solidFill>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5" name="直線矢印コネクタ 34"/>
          <p:cNvCxnSpPr/>
          <p:nvPr/>
        </p:nvCxnSpPr>
        <p:spPr bwMode="auto">
          <a:xfrm>
            <a:off x="4697082" y="3827442"/>
            <a:ext cx="2344" cy="661181"/>
          </a:xfrm>
          <a:prstGeom prst="straightConnector1">
            <a:avLst/>
          </a:prstGeom>
          <a:noFill/>
          <a:ln w="28575">
            <a:solidFill>
              <a:srgbClr val="C00000"/>
            </a:solidFill>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8" name="直線矢印コネクタ 37"/>
          <p:cNvCxnSpPr/>
          <p:nvPr/>
        </p:nvCxnSpPr>
        <p:spPr bwMode="auto">
          <a:xfrm flipV="1">
            <a:off x="5922411" y="3889334"/>
            <a:ext cx="6480" cy="721048"/>
          </a:xfrm>
          <a:prstGeom prst="straightConnector1">
            <a:avLst/>
          </a:prstGeom>
          <a:noFill/>
          <a:ln w="28575">
            <a:solidFill>
              <a:srgbClr val="C00000"/>
            </a:solidFill>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1" name="直線矢印コネクタ 40"/>
          <p:cNvCxnSpPr/>
          <p:nvPr/>
        </p:nvCxnSpPr>
        <p:spPr bwMode="auto">
          <a:xfrm flipV="1">
            <a:off x="6502179" y="3903744"/>
            <a:ext cx="6480" cy="721048"/>
          </a:xfrm>
          <a:prstGeom prst="straightConnector1">
            <a:avLst/>
          </a:prstGeom>
          <a:noFill/>
          <a:ln w="28575">
            <a:solidFill>
              <a:srgbClr val="C00000"/>
            </a:solidFill>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43" name="テキスト ボックス 42"/>
          <p:cNvSpPr txBox="1"/>
          <p:nvPr/>
        </p:nvSpPr>
        <p:spPr>
          <a:xfrm>
            <a:off x="3983077" y="2565799"/>
            <a:ext cx="1420432" cy="507831"/>
          </a:xfrm>
          <a:prstGeom prst="rect">
            <a:avLst/>
          </a:prstGeom>
          <a:noFill/>
        </p:spPr>
        <p:txBody>
          <a:bodyPr wrap="square" rtlCol="0">
            <a:spAutoFit/>
          </a:bodyPr>
          <a:lstStyle/>
          <a:p>
            <a:pPr algn="l"/>
            <a:r>
              <a:rPr kumimoji="1" lang="ja-JP" altLang="en-US" sz="1000" b="0" dirty="0" smtClean="0">
                <a:latin typeface="メイリオ"/>
                <a:ea typeface="メイリオ"/>
                <a:cs typeface="メイリオ"/>
              </a:rPr>
              <a:t>各地域</a:t>
            </a:r>
            <a:r>
              <a:rPr kumimoji="1" lang="en-US" altLang="ja-JP" sz="1000" b="0" dirty="0" smtClean="0">
                <a:latin typeface="メイリオ"/>
                <a:ea typeface="メイリオ"/>
                <a:cs typeface="メイリオ"/>
              </a:rPr>
              <a:t>1~2</a:t>
            </a:r>
            <a:r>
              <a:rPr lang="ja-JP" altLang="en-US" sz="1000" b="0" dirty="0" smtClean="0">
                <a:latin typeface="メイリオ"/>
                <a:ea typeface="メイリオ"/>
                <a:cs typeface="メイリオ"/>
              </a:rPr>
              <a:t>名</a:t>
            </a:r>
            <a:endParaRPr lang="en-US" altLang="ja-JP" sz="1000" b="0" dirty="0" smtClean="0">
              <a:latin typeface="メイリオ"/>
              <a:ea typeface="メイリオ"/>
              <a:cs typeface="メイリオ"/>
            </a:endParaRPr>
          </a:p>
          <a:p>
            <a:pPr algn="l"/>
            <a:r>
              <a:rPr kumimoji="1" lang="ja-JP" altLang="en-US" sz="1000" b="0" dirty="0" smtClean="0">
                <a:latin typeface="メイリオ"/>
                <a:ea typeface="メイリオ"/>
                <a:cs typeface="メイリオ"/>
              </a:rPr>
              <a:t>参加</a:t>
            </a:r>
          </a:p>
        </p:txBody>
      </p:sp>
      <p:cxnSp>
        <p:nvCxnSpPr>
          <p:cNvPr id="45" name="直線矢印コネクタ 44"/>
          <p:cNvCxnSpPr>
            <a:stCxn id="80" idx="2"/>
          </p:cNvCxnSpPr>
          <p:nvPr/>
        </p:nvCxnSpPr>
        <p:spPr bwMode="auto">
          <a:xfrm flipH="1">
            <a:off x="7946349" y="3889334"/>
            <a:ext cx="8481" cy="629222"/>
          </a:xfrm>
          <a:prstGeom prst="straightConnector1">
            <a:avLst/>
          </a:prstGeom>
          <a:noFill/>
          <a:ln w="28575">
            <a:solidFill>
              <a:srgbClr val="C00000"/>
            </a:solidFill>
            <a:headEnd type="triangle" w="med" len="med"/>
            <a:tailEnd type="triangl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8" name="直線矢印コネクタ 47"/>
          <p:cNvCxnSpPr>
            <a:stCxn id="88" idx="2"/>
          </p:cNvCxnSpPr>
          <p:nvPr/>
        </p:nvCxnSpPr>
        <p:spPr bwMode="auto">
          <a:xfrm>
            <a:off x="8854479" y="3904851"/>
            <a:ext cx="22692" cy="613705"/>
          </a:xfrm>
          <a:prstGeom prst="straightConnector1">
            <a:avLst/>
          </a:prstGeom>
          <a:noFill/>
          <a:ln w="28575">
            <a:solidFill>
              <a:srgbClr val="C00000"/>
            </a:solidFill>
            <a:headEnd type="triangle" w="med" len="med"/>
            <a:tailEnd type="triangl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49" name="テキスト ボックス 48"/>
          <p:cNvSpPr txBox="1"/>
          <p:nvPr/>
        </p:nvSpPr>
        <p:spPr>
          <a:xfrm>
            <a:off x="5205427" y="2161790"/>
            <a:ext cx="2307486" cy="507831"/>
          </a:xfrm>
          <a:prstGeom prst="rect">
            <a:avLst/>
          </a:prstGeom>
          <a:noFill/>
        </p:spPr>
        <p:txBody>
          <a:bodyPr wrap="square" rtlCol="0">
            <a:spAutoFit/>
          </a:bodyPr>
          <a:lstStyle/>
          <a:p>
            <a:pPr algn="l"/>
            <a:r>
              <a:rPr kumimoji="1" lang="ja-JP" altLang="en-US" sz="1000" b="0" dirty="0" smtClean="0">
                <a:latin typeface="メイリオ"/>
                <a:ea typeface="メイリオ"/>
                <a:cs typeface="メイリオ"/>
              </a:rPr>
              <a:t>マーケター基礎知識・</a:t>
            </a:r>
            <a:r>
              <a:rPr lang="ja-JP" altLang="en-US" sz="1000" b="0" dirty="0" smtClean="0">
                <a:latin typeface="メイリオ"/>
                <a:ea typeface="メイリオ"/>
                <a:cs typeface="メイリオ"/>
              </a:rPr>
              <a:t>思考の習得</a:t>
            </a:r>
            <a:endParaRPr lang="en-US" altLang="ja-JP" sz="1000" b="0" dirty="0" smtClean="0">
              <a:latin typeface="メイリオ"/>
              <a:ea typeface="メイリオ"/>
              <a:cs typeface="メイリオ"/>
            </a:endParaRPr>
          </a:p>
          <a:p>
            <a:pPr algn="l"/>
            <a:r>
              <a:rPr lang="ja-JP" altLang="en-US" sz="1000" b="0" dirty="0" smtClean="0">
                <a:latin typeface="メイリオ"/>
                <a:ea typeface="メイリオ"/>
                <a:cs typeface="メイリオ"/>
              </a:rPr>
              <a:t>同志</a:t>
            </a:r>
            <a:r>
              <a:rPr kumimoji="1" lang="ja-JP" altLang="en-US" sz="1000" b="0" dirty="0" smtClean="0">
                <a:latin typeface="メイリオ"/>
                <a:ea typeface="メイリオ"/>
                <a:cs typeface="メイリオ"/>
              </a:rPr>
              <a:t>ネットワークに所属</a:t>
            </a:r>
          </a:p>
        </p:txBody>
      </p:sp>
      <p:sp>
        <p:nvSpPr>
          <p:cNvPr id="50" name="テキスト ボックス 49"/>
          <p:cNvSpPr txBox="1"/>
          <p:nvPr/>
        </p:nvSpPr>
        <p:spPr>
          <a:xfrm>
            <a:off x="4560346" y="1300892"/>
            <a:ext cx="4097408" cy="549381"/>
          </a:xfrm>
          <a:prstGeom prst="rect">
            <a:avLst/>
          </a:prstGeom>
          <a:solidFill>
            <a:srgbClr val="EBECEF"/>
          </a:solidFill>
        </p:spPr>
        <p:txBody>
          <a:bodyPr wrap="square" rtlCol="0">
            <a:spAutoFit/>
          </a:bodyPr>
          <a:lstStyle/>
          <a:p>
            <a:pPr algn="l"/>
            <a:r>
              <a:rPr kumimoji="1" lang="ja-JP" altLang="en-US" sz="1100" b="0" dirty="0" smtClean="0">
                <a:latin typeface="メイリオ"/>
                <a:ea typeface="メイリオ"/>
                <a:cs typeface="メイリオ"/>
              </a:rPr>
              <a:t>平成</a:t>
            </a:r>
            <a:r>
              <a:rPr kumimoji="1" lang="en-US" altLang="ja-JP" sz="1100" b="0" dirty="0" smtClean="0">
                <a:latin typeface="メイリオ"/>
                <a:ea typeface="メイリオ"/>
                <a:cs typeface="メイリオ"/>
              </a:rPr>
              <a:t>29</a:t>
            </a:r>
            <a:r>
              <a:rPr kumimoji="1" lang="ja-JP" altLang="en-US" sz="1100" b="0" dirty="0" smtClean="0">
                <a:latin typeface="メイリオ"/>
                <a:ea typeface="メイリオ"/>
                <a:cs typeface="メイリオ"/>
              </a:rPr>
              <a:t>年度　約５千人。</a:t>
            </a:r>
            <a:endParaRPr kumimoji="1" lang="en-US" altLang="ja-JP" sz="1100" b="0" dirty="0" smtClean="0">
              <a:latin typeface="メイリオ"/>
              <a:ea typeface="メイリオ"/>
              <a:cs typeface="メイリオ"/>
            </a:endParaRPr>
          </a:p>
          <a:p>
            <a:pPr algn="l"/>
            <a:r>
              <a:rPr lang="ja-JP" altLang="en-US" sz="1100" b="0" dirty="0" smtClean="0">
                <a:latin typeface="メイリオ"/>
                <a:ea typeface="メイリオ"/>
                <a:cs typeface="メイリオ"/>
              </a:rPr>
              <a:t>総務省方針として、</a:t>
            </a:r>
            <a:r>
              <a:rPr lang="en-US" altLang="ja-JP" sz="1100" b="0" dirty="0" smtClean="0">
                <a:latin typeface="メイリオ"/>
                <a:ea typeface="メイリオ"/>
                <a:cs typeface="メイリオ"/>
              </a:rPr>
              <a:t>5</a:t>
            </a:r>
            <a:r>
              <a:rPr lang="ja-JP" altLang="en-US" sz="1100" b="0" dirty="0" smtClean="0">
                <a:latin typeface="メイリオ"/>
                <a:ea typeface="メイリオ"/>
                <a:cs typeface="メイリオ"/>
              </a:rPr>
              <a:t>年後の</a:t>
            </a:r>
            <a:r>
              <a:rPr lang="ja-JP" altLang="en-US" sz="1100" b="0" dirty="0" smtClean="0">
                <a:solidFill>
                  <a:srgbClr val="C00000"/>
                </a:solidFill>
                <a:latin typeface="メイリオ"/>
                <a:ea typeface="メイリオ"/>
                <a:cs typeface="メイリオ"/>
              </a:rPr>
              <a:t>平成</a:t>
            </a:r>
            <a:r>
              <a:rPr lang="en-US" altLang="ja-JP" sz="1100" b="0" dirty="0" smtClean="0">
                <a:solidFill>
                  <a:srgbClr val="C00000"/>
                </a:solidFill>
                <a:latin typeface="メイリオ"/>
                <a:ea typeface="メイリオ"/>
                <a:cs typeface="メイリオ"/>
              </a:rPr>
              <a:t>36</a:t>
            </a:r>
            <a:r>
              <a:rPr lang="ja-JP" altLang="en-US" sz="1100" b="0" dirty="0" smtClean="0">
                <a:solidFill>
                  <a:srgbClr val="C00000"/>
                </a:solidFill>
                <a:latin typeface="メイリオ"/>
                <a:ea typeface="メイリオ"/>
                <a:cs typeface="メイリオ"/>
              </a:rPr>
              <a:t>年度に</a:t>
            </a:r>
            <a:r>
              <a:rPr lang="en-US" altLang="ja-JP" sz="1100" b="0" dirty="0" smtClean="0">
                <a:solidFill>
                  <a:srgbClr val="C00000"/>
                </a:solidFill>
                <a:latin typeface="メイリオ"/>
                <a:ea typeface="メイリオ"/>
                <a:cs typeface="メイリオ"/>
              </a:rPr>
              <a:t>8</a:t>
            </a:r>
            <a:r>
              <a:rPr lang="ja-JP" altLang="en-US" sz="1100" b="0" dirty="0" smtClean="0">
                <a:solidFill>
                  <a:srgbClr val="C00000"/>
                </a:solidFill>
                <a:latin typeface="メイリオ"/>
                <a:ea typeface="メイリオ"/>
                <a:cs typeface="メイリオ"/>
              </a:rPr>
              <a:t>千人</a:t>
            </a:r>
            <a:r>
              <a:rPr lang="ja-JP" altLang="en-US" sz="1100" b="0" dirty="0" smtClean="0">
                <a:latin typeface="メイリオ"/>
                <a:ea typeface="メイリオ"/>
                <a:cs typeface="メイリオ"/>
              </a:rPr>
              <a:t>に拡充する。</a:t>
            </a:r>
            <a:endParaRPr kumimoji="1" lang="ja-JP" altLang="en-US" sz="1100" b="0" dirty="0" smtClean="0">
              <a:latin typeface="メイリオ"/>
              <a:ea typeface="メイリオ"/>
              <a:cs typeface="メイリオ"/>
            </a:endParaRPr>
          </a:p>
        </p:txBody>
      </p:sp>
      <p:sp>
        <p:nvSpPr>
          <p:cNvPr id="51" name="ストライプ矢印 50"/>
          <p:cNvSpPr/>
          <p:nvPr/>
        </p:nvSpPr>
        <p:spPr bwMode="auto">
          <a:xfrm>
            <a:off x="4989111" y="3286912"/>
            <a:ext cx="599210" cy="417345"/>
          </a:xfrm>
          <a:prstGeom prst="stripedRightArrow">
            <a:avLst/>
          </a:prstGeom>
          <a:solidFill>
            <a:schemeClr val="bg1">
              <a:lumMod val="75000"/>
            </a:schemeClr>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52" name="ストライプ矢印 51"/>
          <p:cNvSpPr/>
          <p:nvPr/>
        </p:nvSpPr>
        <p:spPr bwMode="auto">
          <a:xfrm>
            <a:off x="6953891" y="3211232"/>
            <a:ext cx="599210" cy="417345"/>
          </a:xfrm>
          <a:prstGeom prst="stripedRightArrow">
            <a:avLst/>
          </a:prstGeom>
          <a:solidFill>
            <a:schemeClr val="bg1">
              <a:lumMod val="75000"/>
            </a:schemeClr>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53" name="テキスト ボックス 52"/>
          <p:cNvSpPr txBox="1"/>
          <p:nvPr/>
        </p:nvSpPr>
        <p:spPr>
          <a:xfrm>
            <a:off x="7553101" y="2192783"/>
            <a:ext cx="1987278" cy="284693"/>
          </a:xfrm>
          <a:prstGeom prst="rect">
            <a:avLst/>
          </a:prstGeom>
          <a:noFill/>
        </p:spPr>
        <p:txBody>
          <a:bodyPr wrap="square" rtlCol="0">
            <a:spAutoFit/>
          </a:bodyPr>
          <a:lstStyle/>
          <a:p>
            <a:pPr algn="l"/>
            <a:r>
              <a:rPr kumimoji="1" lang="ja-JP" altLang="en-US" sz="1000" b="0" smtClean="0">
                <a:latin typeface="メイリオ"/>
                <a:ea typeface="メイリオ"/>
                <a:cs typeface="メイリオ"/>
              </a:rPr>
              <a:t>地域マーケターとして</a:t>
            </a:r>
            <a:r>
              <a:rPr lang="ja-JP" altLang="en-US" sz="1000" b="0" smtClean="0">
                <a:latin typeface="メイリオ"/>
                <a:ea typeface="メイリオ"/>
                <a:cs typeface="メイリオ"/>
              </a:rPr>
              <a:t>活躍</a:t>
            </a:r>
            <a:endParaRPr kumimoji="1" lang="ja-JP" altLang="en-US" sz="1000" b="0" dirty="0" smtClean="0">
              <a:latin typeface="メイリオ"/>
              <a:ea typeface="メイリオ"/>
              <a:cs typeface="メイリオ"/>
            </a:endParaRPr>
          </a:p>
        </p:txBody>
      </p:sp>
      <p:pic>
        <p:nvPicPr>
          <p:cNvPr id="55" name="図 5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1084" y="2467136"/>
            <a:ext cx="755353" cy="795963"/>
          </a:xfrm>
          <a:prstGeom prst="rect">
            <a:avLst/>
          </a:prstGeom>
        </p:spPr>
      </p:pic>
      <p:pic>
        <p:nvPicPr>
          <p:cNvPr id="56" name="図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8204" y="2477476"/>
            <a:ext cx="776137" cy="835839"/>
          </a:xfrm>
          <a:prstGeom prst="rect">
            <a:avLst/>
          </a:prstGeom>
        </p:spPr>
      </p:pic>
      <p:grpSp>
        <p:nvGrpSpPr>
          <p:cNvPr id="69" name="図形グループ 68"/>
          <p:cNvGrpSpPr/>
          <p:nvPr/>
        </p:nvGrpSpPr>
        <p:grpSpPr>
          <a:xfrm>
            <a:off x="3893205" y="3052689"/>
            <a:ext cx="619168" cy="775299"/>
            <a:chOff x="3710877" y="2794316"/>
            <a:chExt cx="759844" cy="1033672"/>
          </a:xfrm>
        </p:grpSpPr>
        <p:pic>
          <p:nvPicPr>
            <p:cNvPr id="54" name="図 5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0877" y="2794316"/>
              <a:ext cx="759844" cy="660734"/>
            </a:xfrm>
            <a:prstGeom prst="rect">
              <a:avLst/>
            </a:prstGeom>
          </p:spPr>
        </p:pic>
        <p:grpSp>
          <p:nvGrpSpPr>
            <p:cNvPr id="61" name="図形グループ 60"/>
            <p:cNvGrpSpPr/>
            <p:nvPr/>
          </p:nvGrpSpPr>
          <p:grpSpPr>
            <a:xfrm>
              <a:off x="3836615" y="3371199"/>
              <a:ext cx="486207" cy="456789"/>
              <a:chOff x="4190858" y="675942"/>
              <a:chExt cx="486207" cy="456789"/>
            </a:xfrm>
          </p:grpSpPr>
          <p:sp>
            <p:nvSpPr>
              <p:cNvPr id="58" name="台形 57"/>
              <p:cNvSpPr/>
              <p:nvPr/>
            </p:nvSpPr>
            <p:spPr bwMode="auto">
              <a:xfrm>
                <a:off x="4190858" y="771601"/>
                <a:ext cx="486207" cy="361130"/>
              </a:xfrm>
              <a:prstGeom prst="trapezoid">
                <a:avLst>
                  <a:gd name="adj" fmla="val 22445"/>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59" name="片側の 2 つの角を丸めた四角形 58"/>
              <p:cNvSpPr/>
              <p:nvPr/>
            </p:nvSpPr>
            <p:spPr bwMode="auto">
              <a:xfrm>
                <a:off x="4268237" y="675942"/>
                <a:ext cx="330856" cy="424457"/>
              </a:xfrm>
              <a:prstGeom prst="round2SameRect">
                <a:avLst>
                  <a:gd name="adj1" fmla="val 37925"/>
                  <a:gd name="adj2" fmla="val 0"/>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grpSp>
      <p:pic>
        <p:nvPicPr>
          <p:cNvPr id="57" name="図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4821" y="2588893"/>
            <a:ext cx="1027534" cy="862733"/>
          </a:xfrm>
          <a:prstGeom prst="rect">
            <a:avLst/>
          </a:prstGeom>
        </p:spPr>
      </p:pic>
      <p:grpSp>
        <p:nvGrpSpPr>
          <p:cNvPr id="66" name="図形グループ 65"/>
          <p:cNvGrpSpPr/>
          <p:nvPr/>
        </p:nvGrpSpPr>
        <p:grpSpPr>
          <a:xfrm>
            <a:off x="5604105" y="3343904"/>
            <a:ext cx="517037" cy="529360"/>
            <a:chOff x="4190858" y="675942"/>
            <a:chExt cx="486207" cy="456789"/>
          </a:xfrm>
        </p:grpSpPr>
        <p:sp>
          <p:nvSpPr>
            <p:cNvPr id="67" name="台形 66"/>
            <p:cNvSpPr/>
            <p:nvPr/>
          </p:nvSpPr>
          <p:spPr bwMode="auto">
            <a:xfrm>
              <a:off x="4190858" y="771601"/>
              <a:ext cx="486207" cy="361130"/>
            </a:xfrm>
            <a:prstGeom prst="trapezoid">
              <a:avLst>
                <a:gd name="adj" fmla="val 22445"/>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68" name="片側の 2 つの角を丸めた四角形 67"/>
            <p:cNvSpPr/>
            <p:nvPr/>
          </p:nvSpPr>
          <p:spPr bwMode="auto">
            <a:xfrm>
              <a:off x="4268237" y="675942"/>
              <a:ext cx="330856" cy="424457"/>
            </a:xfrm>
            <a:prstGeom prst="round2SameRect">
              <a:avLst>
                <a:gd name="adj1" fmla="val 37925"/>
                <a:gd name="adj2" fmla="val 0"/>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grpSp>
        <p:nvGrpSpPr>
          <p:cNvPr id="70" name="図形グループ 69"/>
          <p:cNvGrpSpPr/>
          <p:nvPr/>
        </p:nvGrpSpPr>
        <p:grpSpPr>
          <a:xfrm>
            <a:off x="4395426" y="3068974"/>
            <a:ext cx="619168" cy="775299"/>
            <a:chOff x="3710877" y="2794316"/>
            <a:chExt cx="759844" cy="1033672"/>
          </a:xfrm>
        </p:grpSpPr>
        <p:pic>
          <p:nvPicPr>
            <p:cNvPr id="71" name="図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0877" y="2794316"/>
              <a:ext cx="759844" cy="660734"/>
            </a:xfrm>
            <a:prstGeom prst="rect">
              <a:avLst/>
            </a:prstGeom>
          </p:spPr>
        </p:pic>
        <p:grpSp>
          <p:nvGrpSpPr>
            <p:cNvPr id="72" name="図形グループ 71"/>
            <p:cNvGrpSpPr/>
            <p:nvPr/>
          </p:nvGrpSpPr>
          <p:grpSpPr>
            <a:xfrm>
              <a:off x="3836615" y="3371199"/>
              <a:ext cx="486207" cy="456789"/>
              <a:chOff x="4190858" y="675942"/>
              <a:chExt cx="486207" cy="456789"/>
            </a:xfrm>
          </p:grpSpPr>
          <p:sp>
            <p:nvSpPr>
              <p:cNvPr id="73" name="台形 72"/>
              <p:cNvSpPr/>
              <p:nvPr/>
            </p:nvSpPr>
            <p:spPr bwMode="auto">
              <a:xfrm>
                <a:off x="4190858" y="771601"/>
                <a:ext cx="486207" cy="361130"/>
              </a:xfrm>
              <a:prstGeom prst="trapezoid">
                <a:avLst>
                  <a:gd name="adj" fmla="val 22445"/>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74" name="片側の 2 つの角を丸めた四角形 73"/>
              <p:cNvSpPr/>
              <p:nvPr/>
            </p:nvSpPr>
            <p:spPr bwMode="auto">
              <a:xfrm>
                <a:off x="4268237" y="675942"/>
                <a:ext cx="330856" cy="424457"/>
              </a:xfrm>
              <a:prstGeom prst="round2SameRect">
                <a:avLst>
                  <a:gd name="adj1" fmla="val 37925"/>
                  <a:gd name="adj2" fmla="val 0"/>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grpSp>
      <p:pic>
        <p:nvPicPr>
          <p:cNvPr id="75" name="図 7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27301" y="2619373"/>
            <a:ext cx="1027534" cy="862733"/>
          </a:xfrm>
          <a:prstGeom prst="rect">
            <a:avLst/>
          </a:prstGeom>
        </p:spPr>
      </p:pic>
      <p:grpSp>
        <p:nvGrpSpPr>
          <p:cNvPr id="76" name="図形グループ 75"/>
          <p:cNvGrpSpPr/>
          <p:nvPr/>
        </p:nvGrpSpPr>
        <p:grpSpPr>
          <a:xfrm>
            <a:off x="6396585" y="3374384"/>
            <a:ext cx="517037" cy="529360"/>
            <a:chOff x="4190858" y="675942"/>
            <a:chExt cx="486207" cy="456789"/>
          </a:xfrm>
        </p:grpSpPr>
        <p:sp>
          <p:nvSpPr>
            <p:cNvPr id="77" name="台形 76"/>
            <p:cNvSpPr/>
            <p:nvPr/>
          </p:nvSpPr>
          <p:spPr bwMode="auto">
            <a:xfrm>
              <a:off x="4190858" y="771601"/>
              <a:ext cx="486207" cy="361130"/>
            </a:xfrm>
            <a:prstGeom prst="trapezoid">
              <a:avLst>
                <a:gd name="adj" fmla="val 22445"/>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78" name="片側の 2 つの角を丸めた四角形 77"/>
            <p:cNvSpPr/>
            <p:nvPr/>
          </p:nvSpPr>
          <p:spPr bwMode="auto">
            <a:xfrm>
              <a:off x="4268237" y="675942"/>
              <a:ext cx="330856" cy="424457"/>
            </a:xfrm>
            <a:prstGeom prst="round2SameRect">
              <a:avLst>
                <a:gd name="adj1" fmla="val 37925"/>
                <a:gd name="adj2" fmla="val 0"/>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grpSp>
        <p:nvGrpSpPr>
          <p:cNvPr id="79" name="図形グループ 78"/>
          <p:cNvGrpSpPr/>
          <p:nvPr/>
        </p:nvGrpSpPr>
        <p:grpSpPr>
          <a:xfrm>
            <a:off x="7577520" y="3175707"/>
            <a:ext cx="754620" cy="713627"/>
            <a:chOff x="4190858" y="675942"/>
            <a:chExt cx="486207" cy="456789"/>
          </a:xfrm>
        </p:grpSpPr>
        <p:sp>
          <p:nvSpPr>
            <p:cNvPr id="80" name="台形 79"/>
            <p:cNvSpPr/>
            <p:nvPr/>
          </p:nvSpPr>
          <p:spPr bwMode="auto">
            <a:xfrm>
              <a:off x="4190858" y="771601"/>
              <a:ext cx="486207" cy="361130"/>
            </a:xfrm>
            <a:prstGeom prst="trapezoid">
              <a:avLst>
                <a:gd name="adj" fmla="val 22445"/>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81" name="片側の 2 つの角を丸めた四角形 80"/>
            <p:cNvSpPr/>
            <p:nvPr/>
          </p:nvSpPr>
          <p:spPr bwMode="auto">
            <a:xfrm>
              <a:off x="4268237" y="675942"/>
              <a:ext cx="330856" cy="424457"/>
            </a:xfrm>
            <a:prstGeom prst="round2SameRect">
              <a:avLst>
                <a:gd name="adj1" fmla="val 37925"/>
                <a:gd name="adj2" fmla="val 0"/>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grpSp>
        <p:nvGrpSpPr>
          <p:cNvPr id="87" name="図形グループ 86"/>
          <p:cNvGrpSpPr/>
          <p:nvPr/>
        </p:nvGrpSpPr>
        <p:grpSpPr>
          <a:xfrm>
            <a:off x="8477169" y="3191224"/>
            <a:ext cx="754620" cy="713627"/>
            <a:chOff x="4190858" y="675942"/>
            <a:chExt cx="486207" cy="456789"/>
          </a:xfrm>
        </p:grpSpPr>
        <p:sp>
          <p:nvSpPr>
            <p:cNvPr id="88" name="台形 87"/>
            <p:cNvSpPr/>
            <p:nvPr/>
          </p:nvSpPr>
          <p:spPr bwMode="auto">
            <a:xfrm>
              <a:off x="4190858" y="771601"/>
              <a:ext cx="486207" cy="361130"/>
            </a:xfrm>
            <a:prstGeom prst="trapezoid">
              <a:avLst>
                <a:gd name="adj" fmla="val 22445"/>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89" name="片側の 2 つの角を丸めた四角形 88"/>
            <p:cNvSpPr/>
            <p:nvPr/>
          </p:nvSpPr>
          <p:spPr bwMode="auto">
            <a:xfrm>
              <a:off x="4268237" y="675942"/>
              <a:ext cx="330856" cy="424457"/>
            </a:xfrm>
            <a:prstGeom prst="round2SameRect">
              <a:avLst>
                <a:gd name="adj1" fmla="val 37925"/>
                <a:gd name="adj2" fmla="val 0"/>
              </a:avLst>
            </a:prstGeom>
            <a:solidFill>
              <a:srgbClr val="F09841"/>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grpSp>
      <p:pic>
        <p:nvPicPr>
          <p:cNvPr id="91" name="図 9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13622" y="5707959"/>
            <a:ext cx="352120" cy="352120"/>
          </a:xfrm>
          <a:prstGeom prst="rect">
            <a:avLst/>
          </a:prstGeom>
        </p:spPr>
      </p:pic>
      <p:pic>
        <p:nvPicPr>
          <p:cNvPr id="92" name="図 9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60793" y="5707959"/>
            <a:ext cx="352120" cy="352120"/>
          </a:xfrm>
          <a:prstGeom prst="rect">
            <a:avLst/>
          </a:prstGeom>
        </p:spPr>
      </p:pic>
      <p:pic>
        <p:nvPicPr>
          <p:cNvPr id="93" name="図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07964" y="5707959"/>
            <a:ext cx="352120" cy="352120"/>
          </a:xfrm>
          <a:prstGeom prst="rect">
            <a:avLst/>
          </a:prstGeom>
        </p:spPr>
      </p:pic>
      <p:pic>
        <p:nvPicPr>
          <p:cNvPr id="94" name="図 9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55135" y="5707959"/>
            <a:ext cx="352120" cy="352120"/>
          </a:xfrm>
          <a:prstGeom prst="rect">
            <a:avLst/>
          </a:prstGeom>
        </p:spPr>
      </p:pic>
      <p:pic>
        <p:nvPicPr>
          <p:cNvPr id="95" name="図 9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02306" y="5707959"/>
            <a:ext cx="352120" cy="352120"/>
          </a:xfrm>
          <a:prstGeom prst="rect">
            <a:avLst/>
          </a:prstGeom>
        </p:spPr>
      </p:pic>
      <p:pic>
        <p:nvPicPr>
          <p:cNvPr id="96" name="図 9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49477" y="5707959"/>
            <a:ext cx="352120" cy="352120"/>
          </a:xfrm>
          <a:prstGeom prst="rect">
            <a:avLst/>
          </a:prstGeom>
        </p:spPr>
      </p:pic>
      <p:pic>
        <p:nvPicPr>
          <p:cNvPr id="97" name="図 9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6648" y="5707959"/>
            <a:ext cx="352120" cy="352120"/>
          </a:xfrm>
          <a:prstGeom prst="rect">
            <a:avLst/>
          </a:prstGeom>
        </p:spPr>
      </p:pic>
      <p:pic>
        <p:nvPicPr>
          <p:cNvPr id="98" name="図 9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43819" y="5707959"/>
            <a:ext cx="352120" cy="352120"/>
          </a:xfrm>
          <a:prstGeom prst="rect">
            <a:avLst/>
          </a:prstGeom>
        </p:spPr>
      </p:pic>
      <p:pic>
        <p:nvPicPr>
          <p:cNvPr id="99" name="図 9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90990" y="5707959"/>
            <a:ext cx="352120" cy="352120"/>
          </a:xfrm>
          <a:prstGeom prst="rect">
            <a:avLst/>
          </a:prstGeom>
        </p:spPr>
      </p:pic>
      <p:pic>
        <p:nvPicPr>
          <p:cNvPr id="100" name="図 9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38161" y="5707959"/>
            <a:ext cx="352120" cy="352120"/>
          </a:xfrm>
          <a:prstGeom prst="rect">
            <a:avLst/>
          </a:prstGeom>
        </p:spPr>
      </p:pic>
      <p:cxnSp>
        <p:nvCxnSpPr>
          <p:cNvPr id="101" name="直線矢印コネクタ 100"/>
          <p:cNvCxnSpPr/>
          <p:nvPr/>
        </p:nvCxnSpPr>
        <p:spPr bwMode="auto">
          <a:xfrm flipV="1">
            <a:off x="7555216" y="5525045"/>
            <a:ext cx="7888" cy="239150"/>
          </a:xfrm>
          <a:prstGeom prst="straightConnector1">
            <a:avLst/>
          </a:prstGeom>
          <a:noFill/>
          <a:ln w="28575">
            <a:solidFill>
              <a:srgbClr val="C00000"/>
            </a:solidFill>
            <a:headEnd type="triangle" w="med" len="med"/>
            <a:tailEnd type="triangl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106" name="直線矢印コネクタ 105"/>
          <p:cNvCxnSpPr/>
          <p:nvPr/>
        </p:nvCxnSpPr>
        <p:spPr bwMode="auto">
          <a:xfrm flipV="1">
            <a:off x="7179323" y="5525045"/>
            <a:ext cx="7888" cy="239150"/>
          </a:xfrm>
          <a:prstGeom prst="straightConnector1">
            <a:avLst/>
          </a:prstGeom>
          <a:noFill/>
          <a:ln w="28575">
            <a:solidFill>
              <a:srgbClr val="C00000"/>
            </a:solidFill>
            <a:headEnd type="triangle" w="med" len="med"/>
            <a:tailEnd type="triangl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107" name="直線矢印コネクタ 106"/>
          <p:cNvCxnSpPr/>
          <p:nvPr/>
        </p:nvCxnSpPr>
        <p:spPr bwMode="auto">
          <a:xfrm flipV="1">
            <a:off x="7946430" y="5525045"/>
            <a:ext cx="7888" cy="239150"/>
          </a:xfrm>
          <a:prstGeom prst="straightConnector1">
            <a:avLst/>
          </a:prstGeom>
          <a:noFill/>
          <a:ln w="28575">
            <a:solidFill>
              <a:srgbClr val="C00000"/>
            </a:solidFill>
            <a:headEnd type="triangle" w="med" len="med"/>
            <a:tailEnd type="triangl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108" name="直線矢印コネクタ 107"/>
          <p:cNvCxnSpPr/>
          <p:nvPr/>
        </p:nvCxnSpPr>
        <p:spPr bwMode="auto">
          <a:xfrm flipV="1">
            <a:off x="8286817" y="5525045"/>
            <a:ext cx="7888" cy="239150"/>
          </a:xfrm>
          <a:prstGeom prst="straightConnector1">
            <a:avLst/>
          </a:prstGeom>
          <a:noFill/>
          <a:ln w="28575">
            <a:solidFill>
              <a:srgbClr val="C00000"/>
            </a:solidFill>
            <a:headEnd type="triangle" w="med" len="med"/>
            <a:tailEnd type="triangl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109" name="直線矢印コネクタ 108"/>
          <p:cNvCxnSpPr/>
          <p:nvPr/>
        </p:nvCxnSpPr>
        <p:spPr bwMode="auto">
          <a:xfrm flipV="1">
            <a:off x="8627204" y="5525045"/>
            <a:ext cx="7888" cy="239150"/>
          </a:xfrm>
          <a:prstGeom prst="straightConnector1">
            <a:avLst/>
          </a:prstGeom>
          <a:noFill/>
          <a:ln w="28575">
            <a:solidFill>
              <a:srgbClr val="C00000"/>
            </a:solidFill>
            <a:headEnd type="triangle" w="med" len="med"/>
            <a:tailEnd type="triangl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110" name="直線矢印コネクタ 109"/>
          <p:cNvCxnSpPr/>
          <p:nvPr/>
        </p:nvCxnSpPr>
        <p:spPr bwMode="auto">
          <a:xfrm flipV="1">
            <a:off x="8967591" y="5525045"/>
            <a:ext cx="7888" cy="239150"/>
          </a:xfrm>
          <a:prstGeom prst="straightConnector1">
            <a:avLst/>
          </a:prstGeom>
          <a:noFill/>
          <a:ln w="28575">
            <a:solidFill>
              <a:srgbClr val="C00000"/>
            </a:solidFill>
            <a:headEnd type="triangle" w="med" len="med"/>
            <a:tailEnd type="triangl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111" name="直線矢印コネクタ 110"/>
          <p:cNvCxnSpPr/>
          <p:nvPr/>
        </p:nvCxnSpPr>
        <p:spPr bwMode="auto">
          <a:xfrm flipV="1">
            <a:off x="9307978" y="5525045"/>
            <a:ext cx="7888" cy="239150"/>
          </a:xfrm>
          <a:prstGeom prst="straightConnector1">
            <a:avLst/>
          </a:prstGeom>
          <a:noFill/>
          <a:ln w="28575">
            <a:solidFill>
              <a:srgbClr val="C00000"/>
            </a:solidFill>
            <a:headEnd type="triangle" w="med" len="med"/>
            <a:tailEnd type="triangl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113" name="ストライプ矢印 112"/>
          <p:cNvSpPr/>
          <p:nvPr/>
        </p:nvSpPr>
        <p:spPr bwMode="auto">
          <a:xfrm>
            <a:off x="3616549" y="3300478"/>
            <a:ext cx="344098" cy="417345"/>
          </a:xfrm>
          <a:prstGeom prst="stripedRightArrow">
            <a:avLst/>
          </a:prstGeom>
          <a:solidFill>
            <a:schemeClr val="bg1">
              <a:lumMod val="75000"/>
            </a:schemeClr>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Tree>
    <p:extLst>
      <p:ext uri="{BB962C8B-B14F-4D97-AF65-F5344CB8AC3E}">
        <p14:creationId xmlns:p14="http://schemas.microsoft.com/office/powerpoint/2010/main" val="489061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本事業をご検討いただきたい方</a:t>
            </a:r>
            <a:endParaRPr lang="ja-JP" altLang="en-US" sz="1800" b="0" kern="0" dirty="0">
              <a:latin typeface="メイリオ" pitchFamily="50" charset="-128"/>
              <a:ea typeface="メイリオ" pitchFamily="50" charset="-128"/>
              <a:cs typeface="メイリオ" pitchFamily="50" charset="-128"/>
            </a:endParaRPr>
          </a:p>
        </p:txBody>
      </p:sp>
      <p:sp>
        <p:nvSpPr>
          <p:cNvPr id="5" name="正方形/長方形 4"/>
          <p:cNvSpPr/>
          <p:nvPr/>
        </p:nvSpPr>
        <p:spPr bwMode="auto">
          <a:xfrm>
            <a:off x="696951" y="1093750"/>
            <a:ext cx="8714678" cy="647700"/>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en-US" altLang="ja-JP" sz="2800" b="0" smtClean="0">
                <a:solidFill>
                  <a:srgbClr val="FFFFFF"/>
                </a:solidFill>
                <a:latin typeface="メイリオ"/>
                <a:ea typeface="メイリオ"/>
                <a:cs typeface="メイリオ"/>
              </a:rPr>
              <a:t>1.</a:t>
            </a:r>
            <a:r>
              <a:rPr lang="ja-JP" altLang="en-US" sz="2800" b="0" dirty="0" smtClean="0">
                <a:solidFill>
                  <a:srgbClr val="FFFFFF"/>
                </a:solidFill>
                <a:latin typeface="メイリオ"/>
                <a:ea typeface="メイリオ"/>
                <a:cs typeface="メイリオ"/>
              </a:rPr>
              <a:t>「</a:t>
            </a:r>
            <a:r>
              <a:rPr kumimoji="1" lang="ja-JP" altLang="en-US" sz="2800" b="0" dirty="0" smtClean="0">
                <a:solidFill>
                  <a:srgbClr val="FFFFFF"/>
                </a:solidFill>
                <a:latin typeface="メイリオ"/>
                <a:ea typeface="メイリオ"/>
                <a:cs typeface="メイリオ"/>
              </a:rPr>
              <a:t>地域おこし協力隊」を新規採用する予定の自治体</a:t>
            </a:r>
          </a:p>
        </p:txBody>
      </p:sp>
      <p:sp>
        <p:nvSpPr>
          <p:cNvPr id="6" name="正方形/長方形 5"/>
          <p:cNvSpPr/>
          <p:nvPr/>
        </p:nvSpPr>
        <p:spPr bwMode="auto">
          <a:xfrm>
            <a:off x="706476" y="1741450"/>
            <a:ext cx="8705153" cy="1228724"/>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・平成</a:t>
            </a:r>
            <a:r>
              <a:rPr lang="en-US" altLang="ja-JP" sz="1400" b="0" dirty="0" smtClean="0">
                <a:latin typeface="メイリオ"/>
                <a:ea typeface="メイリオ"/>
                <a:cs typeface="メイリオ"/>
              </a:rPr>
              <a:t>31</a:t>
            </a:r>
            <a:r>
              <a:rPr lang="ja-JP" altLang="en-US" sz="1400" b="0" dirty="0" smtClean="0">
                <a:latin typeface="メイリオ"/>
                <a:ea typeface="メイリオ"/>
                <a:cs typeface="メイリオ"/>
              </a:rPr>
              <a:t>年度春の地域おこし協力隊新規採用を計画している。</a:t>
            </a:r>
            <a:endParaRPr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400" b="0" dirty="0" smtClean="0">
                <a:latin typeface="メイリオ"/>
                <a:ea typeface="メイリオ"/>
                <a:cs typeface="メイリオ"/>
              </a:rPr>
              <a:t>・地域で活躍するための基礎的な素養や、地域内外でそれをサポートする人脈を用意しておきたい。</a:t>
            </a:r>
            <a:endParaRPr kumimoji="1"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・採用自体のサポートも依頼したい。</a:t>
            </a:r>
            <a:endParaRPr kumimoji="1" lang="ja-JP" altLang="en-US" sz="1400" b="0" dirty="0" smtClean="0">
              <a:latin typeface="メイリオ"/>
              <a:ea typeface="メイリオ"/>
              <a:cs typeface="メイリオ"/>
            </a:endParaRPr>
          </a:p>
        </p:txBody>
      </p:sp>
      <p:sp>
        <p:nvSpPr>
          <p:cNvPr id="13" name="正方形/長方形 12"/>
          <p:cNvSpPr/>
          <p:nvPr/>
        </p:nvSpPr>
        <p:spPr bwMode="auto">
          <a:xfrm>
            <a:off x="706477" y="3294791"/>
            <a:ext cx="8705152" cy="418333"/>
          </a:xfrm>
          <a:prstGeom prst="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en-US" altLang="ja-JP" sz="1800" b="0" dirty="0" smtClean="0">
                <a:solidFill>
                  <a:srgbClr val="FFFFFF"/>
                </a:solidFill>
                <a:latin typeface="メイリオ"/>
                <a:ea typeface="メイリオ"/>
                <a:cs typeface="メイリオ"/>
              </a:rPr>
              <a:t>2</a:t>
            </a:r>
            <a:r>
              <a:rPr kumimoji="1" lang="en-US" altLang="ja-JP" sz="1800" b="0" dirty="0" smtClean="0">
                <a:solidFill>
                  <a:srgbClr val="FFFFFF"/>
                </a:solidFill>
                <a:latin typeface="メイリオ"/>
                <a:ea typeface="メイリオ"/>
                <a:cs typeface="メイリオ"/>
              </a:rPr>
              <a:t>.</a:t>
            </a:r>
            <a:r>
              <a:rPr kumimoji="1" lang="ja-JP" altLang="en-US" sz="1800" b="0" dirty="0" smtClean="0">
                <a:solidFill>
                  <a:srgbClr val="FFFFFF"/>
                </a:solidFill>
                <a:latin typeface="メイリオ"/>
                <a:ea typeface="メイリオ"/>
                <a:cs typeface="メイリオ"/>
              </a:rPr>
              <a:t>　</a:t>
            </a:r>
            <a:r>
              <a:rPr lang="ja-JP" altLang="en-US" sz="1800" b="0" dirty="0" smtClean="0">
                <a:solidFill>
                  <a:srgbClr val="FFFFFF"/>
                </a:solidFill>
                <a:latin typeface="メイリオ"/>
                <a:ea typeface="メイリオ"/>
                <a:cs typeface="メイリオ"/>
              </a:rPr>
              <a:t>既に地域で活躍中の隊員に、さらなる飛躍のきっかけを提供したい自治体</a:t>
            </a:r>
            <a:endParaRPr kumimoji="1" lang="ja-JP" altLang="en-US" sz="1800" b="0" dirty="0" smtClean="0">
              <a:solidFill>
                <a:srgbClr val="FFFFFF"/>
              </a:solidFill>
              <a:latin typeface="メイリオ"/>
              <a:ea typeface="メイリオ"/>
              <a:cs typeface="メイリオ"/>
            </a:endParaRPr>
          </a:p>
        </p:txBody>
      </p:sp>
      <p:sp>
        <p:nvSpPr>
          <p:cNvPr id="14" name="正方形/長方形 13"/>
          <p:cNvSpPr/>
          <p:nvPr/>
        </p:nvSpPr>
        <p:spPr bwMode="auto">
          <a:xfrm>
            <a:off x="716001" y="3713125"/>
            <a:ext cx="8695627" cy="1228724"/>
          </a:xfrm>
          <a:prstGeom prst="rect">
            <a:avLst/>
          </a:prstGeom>
          <a:noFill/>
          <a:ln w="28575">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400" b="0" dirty="0" smtClean="0">
                <a:latin typeface="メイリオ"/>
                <a:ea typeface="メイリオ"/>
                <a:cs typeface="メイリオ"/>
              </a:rPr>
              <a:t>・すでに地域で活躍中ではあるが、マーケティングに関する専門知識については課題を感じている。</a:t>
            </a:r>
            <a:endParaRPr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400" b="0" dirty="0" smtClean="0">
                <a:latin typeface="メイリオ"/>
                <a:ea typeface="メイリオ"/>
                <a:cs typeface="メイリオ"/>
              </a:rPr>
              <a:t>・実際にやろうとしている事業のイメージはあるが、具体的なプランに落とし込めていない。</a:t>
            </a:r>
            <a:endParaRPr kumimoji="1" lang="en-US" altLang="ja-JP" sz="1400" b="0" dirty="0" smtClean="0">
              <a:latin typeface="メイリオ"/>
              <a:ea typeface="メイリオ"/>
              <a:cs typeface="メイリオ"/>
            </a:endParaRPr>
          </a:p>
          <a:p>
            <a:pPr marL="269875" marR="0" indent="-269875" algn="l"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400" b="0" dirty="0" smtClean="0">
                <a:latin typeface="メイリオ"/>
                <a:ea typeface="メイリオ"/>
                <a:cs typeface="メイリオ"/>
              </a:rPr>
              <a:t>・特に外部の専門家や、他の地域で活躍する実践者との人脈づくりのきっかけがほしい。</a:t>
            </a:r>
          </a:p>
        </p:txBody>
      </p:sp>
      <p:sp>
        <p:nvSpPr>
          <p:cNvPr id="2" name="テキスト ボックス 1"/>
          <p:cNvSpPr txBox="1"/>
          <p:nvPr/>
        </p:nvSpPr>
        <p:spPr>
          <a:xfrm>
            <a:off x="716001" y="5266467"/>
            <a:ext cx="8695628" cy="674031"/>
          </a:xfrm>
          <a:prstGeom prst="rect">
            <a:avLst/>
          </a:prstGeom>
          <a:noFill/>
        </p:spPr>
        <p:txBody>
          <a:bodyPr wrap="square" rtlCol="0">
            <a:spAutoFit/>
          </a:bodyPr>
          <a:lstStyle/>
          <a:p>
            <a:pPr algn="l"/>
            <a:r>
              <a:rPr kumimoji="1" lang="ja-JP" altLang="en-US" sz="1400" b="0" dirty="0" smtClean="0">
                <a:solidFill>
                  <a:srgbClr val="C00000"/>
                </a:solidFill>
                <a:latin typeface="メイリオ"/>
                <a:ea typeface="メイリオ"/>
                <a:cs typeface="メイリオ"/>
              </a:rPr>
              <a:t>・その他、地域商社や</a:t>
            </a:r>
            <a:r>
              <a:rPr kumimoji="1" lang="en-US" altLang="ja-JP" sz="1400" b="0" dirty="0" smtClean="0">
                <a:solidFill>
                  <a:srgbClr val="C00000"/>
                </a:solidFill>
                <a:latin typeface="メイリオ"/>
                <a:ea typeface="メイリオ"/>
                <a:cs typeface="メイリオ"/>
              </a:rPr>
              <a:t>DMO</a:t>
            </a:r>
            <a:r>
              <a:rPr kumimoji="1" lang="ja-JP" altLang="en-US" sz="1400" b="0" dirty="0" smtClean="0">
                <a:solidFill>
                  <a:srgbClr val="C00000"/>
                </a:solidFill>
                <a:latin typeface="メイリオ"/>
                <a:ea typeface="メイリオ"/>
                <a:cs typeface="メイリオ"/>
              </a:rPr>
              <a:t>などの民間組織の職員や、自治体職員のスキルアップの場としても</a:t>
            </a:r>
            <a:endParaRPr kumimoji="1" lang="en-US" altLang="ja-JP" sz="1400" b="0" dirty="0" smtClean="0">
              <a:solidFill>
                <a:srgbClr val="C00000"/>
              </a:solidFill>
              <a:latin typeface="メイリオ"/>
              <a:ea typeface="メイリオ"/>
              <a:cs typeface="メイリオ"/>
            </a:endParaRPr>
          </a:p>
          <a:p>
            <a:pPr algn="l"/>
            <a:r>
              <a:rPr lang="ja-JP" altLang="en-US" sz="1400" b="0" dirty="0">
                <a:solidFill>
                  <a:srgbClr val="C00000"/>
                </a:solidFill>
                <a:latin typeface="メイリオ"/>
                <a:ea typeface="メイリオ"/>
                <a:cs typeface="メイリオ"/>
              </a:rPr>
              <a:t>　</a:t>
            </a:r>
            <a:r>
              <a:rPr kumimoji="1" lang="ja-JP" altLang="en-US" sz="1400" b="0" dirty="0" smtClean="0">
                <a:solidFill>
                  <a:srgbClr val="C00000"/>
                </a:solidFill>
                <a:latin typeface="メイリオ"/>
                <a:ea typeface="メイリオ"/>
                <a:cs typeface="メイリオ"/>
              </a:rPr>
              <a:t>ご活用いただけます。</a:t>
            </a:r>
          </a:p>
        </p:txBody>
      </p:sp>
    </p:spTree>
    <p:extLst>
      <p:ext uri="{BB962C8B-B14F-4D97-AF65-F5344CB8AC3E}">
        <p14:creationId xmlns:p14="http://schemas.microsoft.com/office/powerpoint/2010/main" val="120290382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bwMode="auto">
          <a:xfrm>
            <a:off x="1881051" y="2730137"/>
            <a:ext cx="6204858" cy="1541417"/>
          </a:xfrm>
          <a:prstGeom prst="round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b="0" dirty="0" smtClean="0">
                <a:solidFill>
                  <a:srgbClr val="FFFFFF"/>
                </a:solidFill>
                <a:latin typeface="メイリオ"/>
                <a:ea typeface="メイリオ"/>
                <a:cs typeface="メイリオ"/>
              </a:rPr>
              <a:t>本事業の概要</a:t>
            </a:r>
          </a:p>
        </p:txBody>
      </p:sp>
    </p:spTree>
    <p:extLst>
      <p:ext uri="{BB962C8B-B14F-4D97-AF65-F5344CB8AC3E}">
        <p14:creationId xmlns:p14="http://schemas.microsoft.com/office/powerpoint/2010/main" val="37614759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47"/>
          <p:cNvSpPr txBox="1">
            <a:spLocks noChangeArrowheads="1"/>
          </p:cNvSpPr>
          <p:nvPr/>
        </p:nvSpPr>
        <p:spPr bwMode="auto">
          <a:xfrm>
            <a:off x="787478" y="580313"/>
            <a:ext cx="865675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200">
                <a:solidFill>
                  <a:schemeClr val="tx1"/>
                </a:solidFill>
                <a:latin typeface="Arial" panose="020B0604020202020204" pitchFamily="34" charset="0"/>
                <a:ea typeface="ＭＳ Ｐゴシック" panose="020B0600070205080204" pitchFamily="50" charset="-128"/>
              </a:defRPr>
            </a:lvl9pPr>
          </a:lstStyle>
          <a:p>
            <a:pPr algn="l">
              <a:lnSpc>
                <a:spcPct val="150000"/>
              </a:lnSpc>
              <a:spcBef>
                <a:spcPct val="0"/>
              </a:spcBef>
              <a:buFontTx/>
              <a:buNone/>
            </a:pPr>
            <a:r>
              <a:rPr lang="ja-JP" altLang="en-US" sz="1600" b="0" dirty="0" smtClean="0">
                <a:latin typeface="メイリオ" panose="020B0604030504040204" pitchFamily="50" charset="-128"/>
                <a:ea typeface="メイリオ" panose="020B0604030504040204" pitchFamily="50" charset="-128"/>
                <a:cs typeface="メイリオ" panose="020B0604030504040204" pitchFamily="50" charset="-128"/>
              </a:rPr>
              <a:t>日本各地の自治体は、地域の魅力を発掘し、それを発信して産業につなげるという</a:t>
            </a:r>
            <a:endParaRPr lang="en-US" altLang="ja-JP" sz="16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spcBef>
                <a:spcPct val="0"/>
              </a:spcBef>
              <a:buFontTx/>
              <a:buNone/>
            </a:pPr>
            <a:r>
              <a:rPr lang="ja-JP" altLang="en-US" sz="16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「地域マーケティング」</a:t>
            </a:r>
            <a:r>
              <a:rPr lang="ja-JP" altLang="en-US" sz="1600" b="0" dirty="0" smtClean="0">
                <a:latin typeface="メイリオ" panose="020B0604030504040204" pitchFamily="50" charset="-128"/>
                <a:ea typeface="メイリオ" panose="020B0604030504040204" pitchFamily="50" charset="-128"/>
                <a:cs typeface="メイリオ" panose="020B0604030504040204" pitchFamily="50" charset="-128"/>
              </a:rPr>
              <a:t>の観点でいうと、その多くが以下のような課題を抱えています。</a:t>
            </a:r>
            <a:endParaRPr lang="en-US" altLang="ja-JP" sz="1600" b="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地域の課題</a:t>
            </a:r>
            <a:endParaRPr lang="ja-JP" altLang="en-US" sz="1800" b="0" kern="0" dirty="0">
              <a:latin typeface="メイリオ" pitchFamily="50" charset="-128"/>
              <a:ea typeface="メイリオ" pitchFamily="50" charset="-128"/>
              <a:cs typeface="メイリオ" pitchFamily="50" charset="-128"/>
            </a:endParaRPr>
          </a:p>
        </p:txBody>
      </p:sp>
      <p:sp>
        <p:nvSpPr>
          <p:cNvPr id="2" name="星 12 1"/>
          <p:cNvSpPr/>
          <p:nvPr/>
        </p:nvSpPr>
        <p:spPr bwMode="auto">
          <a:xfrm>
            <a:off x="280797" y="1648560"/>
            <a:ext cx="3886200" cy="1381125"/>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情報発信が</a:t>
            </a:r>
            <a:endParaRPr kumimoji="1" lang="en-US" altLang="ja-JP" sz="20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2000" b="0" dirty="0" smtClean="0">
                <a:solidFill>
                  <a:srgbClr val="FFFFFF"/>
                </a:solidFill>
                <a:latin typeface="メイリオ"/>
                <a:ea typeface="メイリオ"/>
                <a:cs typeface="メイリオ"/>
              </a:rPr>
              <a:t>うまくできない</a:t>
            </a:r>
          </a:p>
        </p:txBody>
      </p:sp>
      <p:sp>
        <p:nvSpPr>
          <p:cNvPr id="8" name="星 12 7"/>
          <p:cNvSpPr/>
          <p:nvPr/>
        </p:nvSpPr>
        <p:spPr bwMode="auto">
          <a:xfrm>
            <a:off x="947547" y="3105886"/>
            <a:ext cx="3291078" cy="1176668"/>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en-US" altLang="ja-JP" sz="1600" b="0" dirty="0" smtClean="0">
                <a:solidFill>
                  <a:srgbClr val="FFFFFF"/>
                </a:solidFill>
                <a:latin typeface="メイリオ"/>
                <a:ea typeface="メイリオ"/>
                <a:cs typeface="メイリオ"/>
              </a:rPr>
              <a:t>Web</a:t>
            </a:r>
            <a:r>
              <a:rPr lang="ja-JP" altLang="en-US" sz="1600" b="0" dirty="0" smtClean="0">
                <a:solidFill>
                  <a:srgbClr val="FFFFFF"/>
                </a:solidFill>
                <a:latin typeface="メイリオ"/>
                <a:ea typeface="メイリオ"/>
                <a:cs typeface="メイリオ"/>
              </a:rPr>
              <a:t>や</a:t>
            </a:r>
            <a:r>
              <a:rPr lang="en-US" altLang="ja-JP" sz="1600" b="0" dirty="0" smtClean="0">
                <a:solidFill>
                  <a:srgbClr val="FFFFFF"/>
                </a:solidFill>
                <a:latin typeface="メイリオ"/>
                <a:ea typeface="メイリオ"/>
                <a:cs typeface="メイリオ"/>
              </a:rPr>
              <a:t>SNS</a:t>
            </a:r>
            <a:r>
              <a:rPr lang="ja-JP" altLang="en-US" sz="1600" b="0" dirty="0" smtClean="0">
                <a:solidFill>
                  <a:srgbClr val="FFFFFF"/>
                </a:solidFill>
                <a:latin typeface="メイリオ"/>
                <a:ea typeface="メイリオ"/>
                <a:cs typeface="メイリオ"/>
              </a:rPr>
              <a:t>の</a:t>
            </a:r>
            <a:endParaRPr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600" b="0" dirty="0" smtClean="0">
                <a:solidFill>
                  <a:srgbClr val="FFFFFF"/>
                </a:solidFill>
                <a:latin typeface="メイリオ"/>
                <a:ea typeface="メイリオ"/>
                <a:cs typeface="メイリオ"/>
              </a:rPr>
              <a:t>知識が足りない</a:t>
            </a:r>
            <a:endParaRPr kumimoji="1" lang="ja-JP" altLang="en-US" sz="1600" b="0" dirty="0" smtClean="0">
              <a:solidFill>
                <a:srgbClr val="FFFFFF"/>
              </a:solidFill>
              <a:latin typeface="メイリオ"/>
              <a:ea typeface="メイリオ"/>
              <a:cs typeface="メイリオ"/>
            </a:endParaRPr>
          </a:p>
        </p:txBody>
      </p:sp>
      <p:sp>
        <p:nvSpPr>
          <p:cNvPr id="9" name="星 12 8"/>
          <p:cNvSpPr/>
          <p:nvPr/>
        </p:nvSpPr>
        <p:spPr bwMode="auto">
          <a:xfrm>
            <a:off x="3831145" y="2276318"/>
            <a:ext cx="2934081" cy="1381125"/>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800" b="0" dirty="0" smtClean="0">
                <a:solidFill>
                  <a:srgbClr val="FFFFFF"/>
                </a:solidFill>
                <a:latin typeface="メイリオ"/>
                <a:ea typeface="メイリオ"/>
                <a:cs typeface="メイリオ"/>
              </a:rPr>
              <a:t>地域</a:t>
            </a:r>
            <a:r>
              <a:rPr kumimoji="1" lang="ja-JP" altLang="en-US" sz="1800" b="0" dirty="0" smtClean="0">
                <a:solidFill>
                  <a:srgbClr val="FFFFFF"/>
                </a:solidFill>
                <a:latin typeface="メイリオ"/>
                <a:ea typeface="メイリオ"/>
                <a:cs typeface="メイリオ"/>
              </a:rPr>
              <a:t>の魅力に</a:t>
            </a:r>
            <a:endParaRPr lang="en-US" altLang="ja-JP" sz="18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800" b="0" dirty="0" smtClean="0">
                <a:solidFill>
                  <a:srgbClr val="FFFFFF"/>
                </a:solidFill>
                <a:latin typeface="メイリオ"/>
                <a:ea typeface="メイリオ"/>
                <a:cs typeface="メイリオ"/>
              </a:rPr>
              <a:t>気づきにくい</a:t>
            </a:r>
          </a:p>
        </p:txBody>
      </p:sp>
      <p:sp>
        <p:nvSpPr>
          <p:cNvPr id="10" name="星 12 9"/>
          <p:cNvSpPr/>
          <p:nvPr/>
        </p:nvSpPr>
        <p:spPr bwMode="auto">
          <a:xfrm>
            <a:off x="5767008" y="1375295"/>
            <a:ext cx="2862453" cy="1218465"/>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稼ぐ方法が</a:t>
            </a:r>
            <a:endParaRPr kumimoji="1"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600" b="0" dirty="0" smtClean="0">
                <a:solidFill>
                  <a:srgbClr val="FFFFFF"/>
                </a:solidFill>
                <a:latin typeface="メイリオ"/>
                <a:ea typeface="メイリオ"/>
                <a:cs typeface="メイリオ"/>
              </a:rPr>
              <a:t>見つからない</a:t>
            </a:r>
            <a:endParaRPr kumimoji="1" lang="en-US" altLang="ja-JP" sz="1600" b="0" dirty="0" smtClean="0">
              <a:solidFill>
                <a:srgbClr val="FFFFFF"/>
              </a:solidFill>
              <a:latin typeface="メイリオ"/>
              <a:ea typeface="メイリオ"/>
              <a:cs typeface="メイリオ"/>
            </a:endParaRPr>
          </a:p>
        </p:txBody>
      </p:sp>
      <p:sp>
        <p:nvSpPr>
          <p:cNvPr id="11" name="星 12 10"/>
          <p:cNvSpPr/>
          <p:nvPr/>
        </p:nvSpPr>
        <p:spPr bwMode="auto">
          <a:xfrm>
            <a:off x="280797" y="4413540"/>
            <a:ext cx="2862453" cy="1332398"/>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中長期的な</a:t>
            </a:r>
            <a:endParaRPr kumimoji="1"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600" b="0" dirty="0" smtClean="0">
                <a:solidFill>
                  <a:srgbClr val="FFFFFF"/>
                </a:solidFill>
                <a:latin typeface="メイリオ"/>
                <a:ea typeface="メイリオ"/>
                <a:cs typeface="メイリオ"/>
              </a:rPr>
              <a:t>プランが無い</a:t>
            </a:r>
            <a:endParaRPr kumimoji="1" lang="ja-JP" altLang="en-US" sz="1600" b="0" dirty="0" smtClean="0">
              <a:solidFill>
                <a:srgbClr val="FFFFFF"/>
              </a:solidFill>
              <a:latin typeface="メイリオ"/>
              <a:ea typeface="メイリオ"/>
              <a:cs typeface="メイリオ"/>
            </a:endParaRPr>
          </a:p>
        </p:txBody>
      </p:sp>
      <p:sp>
        <p:nvSpPr>
          <p:cNvPr id="12" name="星 12 11"/>
          <p:cNvSpPr/>
          <p:nvPr/>
        </p:nvSpPr>
        <p:spPr bwMode="auto">
          <a:xfrm>
            <a:off x="3143250" y="4034057"/>
            <a:ext cx="2862453" cy="1332398"/>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予算の有効</a:t>
            </a:r>
            <a:endParaRPr kumimoji="1"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な使い道が</a:t>
            </a:r>
            <a:endParaRPr kumimoji="1"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600" b="0" dirty="0" smtClean="0">
                <a:solidFill>
                  <a:srgbClr val="FFFFFF"/>
                </a:solidFill>
                <a:latin typeface="メイリオ"/>
                <a:ea typeface="メイリオ"/>
                <a:cs typeface="メイリオ"/>
              </a:rPr>
              <a:t>分からない</a:t>
            </a:r>
            <a:endParaRPr kumimoji="1" lang="ja-JP" altLang="en-US" sz="1600" b="0" dirty="0" smtClean="0">
              <a:solidFill>
                <a:srgbClr val="FFFFFF"/>
              </a:solidFill>
              <a:latin typeface="メイリオ"/>
              <a:ea typeface="メイリオ"/>
              <a:cs typeface="メイリオ"/>
            </a:endParaRPr>
          </a:p>
        </p:txBody>
      </p:sp>
      <p:sp>
        <p:nvSpPr>
          <p:cNvPr id="13" name="星 12 12"/>
          <p:cNvSpPr/>
          <p:nvPr/>
        </p:nvSpPr>
        <p:spPr bwMode="auto">
          <a:xfrm>
            <a:off x="5669851" y="3457276"/>
            <a:ext cx="2862453" cy="1332398"/>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情報を</a:t>
            </a:r>
            <a:endParaRPr kumimoji="1"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編集できる</a:t>
            </a:r>
            <a:endParaRPr kumimoji="1"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人材が少ない</a:t>
            </a:r>
            <a:endParaRPr kumimoji="1" lang="en-US" altLang="ja-JP" sz="1600" b="0" dirty="0" smtClean="0">
              <a:solidFill>
                <a:srgbClr val="FFFFFF"/>
              </a:solidFill>
              <a:latin typeface="メイリオ"/>
              <a:ea typeface="メイリオ"/>
              <a:cs typeface="メイリオ"/>
            </a:endParaRPr>
          </a:p>
        </p:txBody>
      </p:sp>
      <p:sp>
        <p:nvSpPr>
          <p:cNvPr id="14" name="星 12 13"/>
          <p:cNvSpPr/>
          <p:nvPr/>
        </p:nvSpPr>
        <p:spPr bwMode="auto">
          <a:xfrm>
            <a:off x="5464873" y="4962228"/>
            <a:ext cx="2862453" cy="1332398"/>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smtClean="0">
                <a:solidFill>
                  <a:srgbClr val="FFFFFF"/>
                </a:solidFill>
                <a:latin typeface="メイリオ"/>
                <a:ea typeface="メイリオ"/>
                <a:cs typeface="メイリオ"/>
              </a:rPr>
              <a:t>パートナー</a:t>
            </a:r>
            <a:endParaRPr kumimoji="1"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選びが難しい</a:t>
            </a:r>
            <a:endParaRPr kumimoji="1" lang="en-US" altLang="ja-JP" sz="1600" b="0" dirty="0" smtClean="0">
              <a:solidFill>
                <a:srgbClr val="FFFFFF"/>
              </a:solidFill>
              <a:latin typeface="メイリオ"/>
              <a:ea typeface="メイリオ"/>
              <a:cs typeface="メイリオ"/>
            </a:endParaRPr>
          </a:p>
        </p:txBody>
      </p:sp>
      <p:sp>
        <p:nvSpPr>
          <p:cNvPr id="15" name="星 12 14"/>
          <p:cNvSpPr/>
          <p:nvPr/>
        </p:nvSpPr>
        <p:spPr bwMode="auto">
          <a:xfrm>
            <a:off x="2735770" y="5286926"/>
            <a:ext cx="2862453" cy="1332398"/>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リードする</a:t>
            </a:r>
            <a:endParaRPr kumimoji="1"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lang="ja-JP" altLang="en-US" sz="1600" b="0" dirty="0" smtClean="0">
                <a:solidFill>
                  <a:srgbClr val="FFFFFF"/>
                </a:solidFill>
                <a:latin typeface="メイリオ"/>
                <a:ea typeface="メイリオ"/>
                <a:cs typeface="メイリオ"/>
              </a:rPr>
              <a:t>人材がいない</a:t>
            </a:r>
            <a:endParaRPr kumimoji="1" lang="ja-JP" altLang="en-US" sz="1600" b="0" dirty="0" smtClean="0">
              <a:solidFill>
                <a:srgbClr val="FFFFFF"/>
              </a:solidFill>
              <a:latin typeface="メイリオ"/>
              <a:ea typeface="メイリオ"/>
              <a:cs typeface="メイリオ"/>
            </a:endParaRPr>
          </a:p>
        </p:txBody>
      </p:sp>
      <p:sp>
        <p:nvSpPr>
          <p:cNvPr id="16" name="星 12 15"/>
          <p:cNvSpPr/>
          <p:nvPr/>
        </p:nvSpPr>
        <p:spPr bwMode="auto">
          <a:xfrm>
            <a:off x="7476746" y="2448613"/>
            <a:ext cx="2305430" cy="1332398"/>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体制が</a:t>
            </a:r>
            <a:endParaRPr kumimoji="1" lang="en-US" altLang="ja-JP" sz="16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600" b="0" dirty="0" smtClean="0">
                <a:solidFill>
                  <a:srgbClr val="FFFFFF"/>
                </a:solidFill>
                <a:latin typeface="メイリオ"/>
                <a:ea typeface="メイリオ"/>
                <a:cs typeface="メイリオ"/>
              </a:rPr>
              <a:t>作れない</a:t>
            </a:r>
            <a:endParaRPr kumimoji="1" lang="en-US" altLang="ja-JP" sz="1600" b="0" dirty="0" smtClean="0">
              <a:solidFill>
                <a:srgbClr val="FFFFFF"/>
              </a:solidFill>
              <a:latin typeface="メイリオ"/>
              <a:ea typeface="メイリオ"/>
              <a:cs typeface="メイリオ"/>
            </a:endParaRPr>
          </a:p>
        </p:txBody>
      </p:sp>
      <p:sp>
        <p:nvSpPr>
          <p:cNvPr id="17" name="星 12 16"/>
          <p:cNvSpPr/>
          <p:nvPr/>
        </p:nvSpPr>
        <p:spPr bwMode="auto">
          <a:xfrm>
            <a:off x="8124824" y="4511229"/>
            <a:ext cx="1319404" cy="901479"/>
          </a:xfrm>
          <a:prstGeom prst="star12">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000" b="0" dirty="0" smtClean="0">
                <a:solidFill>
                  <a:srgbClr val="FFFFFF"/>
                </a:solidFill>
                <a:latin typeface="メイリオ"/>
                <a:ea typeface="メイリオ"/>
                <a:cs typeface="メイリオ"/>
              </a:rPr>
              <a:t>予算が</a:t>
            </a:r>
            <a:endParaRPr kumimoji="1" lang="en-US" altLang="ja-JP" sz="1000" b="0" dirty="0" smtClean="0">
              <a:solidFill>
                <a:srgbClr val="FFFFFF"/>
              </a:solidFill>
              <a:latin typeface="メイリオ"/>
              <a:ea typeface="メイリオ"/>
              <a:cs typeface="メイリオ"/>
            </a:endParaRPr>
          </a:p>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r>
              <a:rPr kumimoji="1" lang="ja-JP" altLang="en-US" sz="1000" b="0" dirty="0" smtClean="0">
                <a:solidFill>
                  <a:srgbClr val="FFFFFF"/>
                </a:solidFill>
                <a:latin typeface="メイリオ"/>
                <a:ea typeface="メイリオ"/>
                <a:cs typeface="メイリオ"/>
              </a:rPr>
              <a:t>足りない</a:t>
            </a:r>
            <a:endParaRPr kumimoji="1" lang="en-US" altLang="ja-JP" sz="1000" b="0" dirty="0" smtClean="0">
              <a:solidFill>
                <a:srgbClr val="FFFFFF"/>
              </a:solidFill>
              <a:latin typeface="メイリオ"/>
              <a:ea typeface="メイリオ"/>
              <a:cs typeface="メイリオ"/>
            </a:endParaRPr>
          </a:p>
        </p:txBody>
      </p:sp>
    </p:spTree>
    <p:extLst>
      <p:ext uri="{BB962C8B-B14F-4D97-AF65-F5344CB8AC3E}">
        <p14:creationId xmlns:p14="http://schemas.microsoft.com/office/powerpoint/2010/main" val="36220179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bwMode="auto">
          <a:xfrm>
            <a:off x="838200" y="3739488"/>
            <a:ext cx="8428680" cy="2146962"/>
          </a:xfrm>
          <a:prstGeom prst="roundRect">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5" name="テキスト ボックス 4"/>
          <p:cNvSpPr txBox="1"/>
          <p:nvPr/>
        </p:nvSpPr>
        <p:spPr>
          <a:xfrm>
            <a:off x="1024910" y="4039206"/>
            <a:ext cx="8162925" cy="1758943"/>
          </a:xfrm>
          <a:prstGeom prst="rect">
            <a:avLst/>
          </a:prstGeom>
          <a:noFill/>
        </p:spPr>
        <p:txBody>
          <a:bodyPr wrap="square" rtlCol="0">
            <a:spAutoFit/>
          </a:bodyPr>
          <a:lstStyle/>
          <a:p>
            <a:pPr marL="0" indent="0" algn="ctr">
              <a:buNone/>
            </a:pPr>
            <a:r>
              <a:rPr lang="ja-JP" altLang="en-US" sz="2400" b="0" u="sng" dirty="0" smtClean="0">
                <a:solidFill>
                  <a:schemeClr val="bg1"/>
                </a:solidFill>
                <a:latin typeface="メイリオ"/>
                <a:ea typeface="メイリオ"/>
                <a:cs typeface="メイリオ"/>
              </a:rPr>
              <a:t>地域</a:t>
            </a:r>
            <a:r>
              <a:rPr lang="ja-JP" altLang="en-US" sz="2400" b="0" dirty="0" smtClean="0">
                <a:solidFill>
                  <a:schemeClr val="bg1"/>
                </a:solidFill>
                <a:latin typeface="メイリオ"/>
                <a:ea typeface="メイリオ"/>
                <a:cs typeface="メイリオ"/>
              </a:rPr>
              <a:t>に「</a:t>
            </a:r>
            <a:r>
              <a:rPr lang="ja-JP" altLang="en-US" sz="2400" b="0" u="sng" dirty="0" smtClean="0">
                <a:solidFill>
                  <a:schemeClr val="bg1"/>
                </a:solidFill>
                <a:latin typeface="メイリオ"/>
                <a:ea typeface="メイリオ"/>
                <a:cs typeface="メイリオ"/>
              </a:rPr>
              <a:t>マーケティング</a:t>
            </a:r>
            <a:r>
              <a:rPr lang="ja-JP" altLang="en-US" sz="2400" b="0" dirty="0" smtClean="0">
                <a:solidFill>
                  <a:schemeClr val="bg1"/>
                </a:solidFill>
                <a:latin typeface="メイリオ"/>
                <a:ea typeface="メイリオ"/>
                <a:cs typeface="メイリオ"/>
              </a:rPr>
              <a:t>」ができる</a:t>
            </a:r>
            <a:r>
              <a:rPr lang="ja-JP" altLang="en-US" sz="2400" b="0" u="sng" dirty="0" smtClean="0">
                <a:solidFill>
                  <a:schemeClr val="bg1"/>
                </a:solidFill>
                <a:latin typeface="メイリオ"/>
                <a:ea typeface="メイリオ"/>
                <a:cs typeface="メイリオ"/>
              </a:rPr>
              <a:t>人材</a:t>
            </a:r>
            <a:endParaRPr lang="en-US" altLang="ja-JP" sz="2400" b="0" u="sng" dirty="0" smtClean="0">
              <a:solidFill>
                <a:schemeClr val="bg1"/>
              </a:solidFill>
              <a:latin typeface="メイリオ"/>
              <a:ea typeface="メイリオ"/>
              <a:cs typeface="メイリオ"/>
            </a:endParaRPr>
          </a:p>
          <a:p>
            <a:pPr marL="0" indent="0" algn="ctr">
              <a:buNone/>
            </a:pPr>
            <a:r>
              <a:rPr lang="ja-JP" altLang="en-US" sz="5400" b="0" dirty="0" smtClean="0">
                <a:solidFill>
                  <a:schemeClr val="bg1"/>
                </a:solidFill>
                <a:latin typeface="メイリオ"/>
                <a:ea typeface="メイリオ"/>
                <a:cs typeface="メイリオ"/>
              </a:rPr>
              <a:t>「地域マーケター」</a:t>
            </a:r>
            <a:r>
              <a:rPr lang="ja-JP" altLang="en-US" sz="2400" b="0" dirty="0" smtClean="0">
                <a:solidFill>
                  <a:schemeClr val="bg1"/>
                </a:solidFill>
                <a:latin typeface="メイリオ"/>
                <a:ea typeface="メイリオ"/>
                <a:cs typeface="メイリオ"/>
              </a:rPr>
              <a:t>を育成する。</a:t>
            </a:r>
            <a:endParaRPr lang="ja-JP" altLang="en-US" sz="2400" b="0" dirty="0">
              <a:solidFill>
                <a:schemeClr val="bg1"/>
              </a:solidFill>
              <a:latin typeface="メイリオ"/>
              <a:ea typeface="メイリオ"/>
              <a:cs typeface="メイリオ"/>
            </a:endParaRPr>
          </a:p>
        </p:txBody>
      </p:sp>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私達のご提案</a:t>
            </a:r>
            <a:endParaRPr lang="ja-JP" altLang="en-US" sz="1800" b="0" kern="0" dirty="0">
              <a:latin typeface="メイリオ" pitchFamily="50" charset="-128"/>
              <a:ea typeface="メイリオ" pitchFamily="50" charset="-128"/>
              <a:cs typeface="メイリオ" pitchFamily="50" charset="-128"/>
            </a:endParaRPr>
          </a:p>
        </p:txBody>
      </p:sp>
      <p:sp>
        <p:nvSpPr>
          <p:cNvPr id="2" name="テキスト ボックス 1"/>
          <p:cNvSpPr txBox="1"/>
          <p:nvPr/>
        </p:nvSpPr>
        <p:spPr>
          <a:xfrm>
            <a:off x="646755" y="1076325"/>
            <a:ext cx="8772525" cy="1089529"/>
          </a:xfrm>
          <a:prstGeom prst="rect">
            <a:avLst/>
          </a:prstGeom>
          <a:noFill/>
        </p:spPr>
        <p:txBody>
          <a:bodyPr wrap="square" rtlCol="0">
            <a:spAutoFit/>
          </a:bodyPr>
          <a:lstStyle/>
          <a:p>
            <a:pPr algn="l"/>
            <a:r>
              <a:rPr kumimoji="1" lang="en-US" altLang="ja-JP" sz="2400" b="0" dirty="0" smtClean="0">
                <a:latin typeface="メイリオ"/>
                <a:ea typeface="メイリオ"/>
                <a:cs typeface="メイリオ"/>
              </a:rPr>
              <a:t>[</a:t>
            </a:r>
            <a:r>
              <a:rPr kumimoji="1" lang="ja-JP" altLang="en-US" sz="2400" b="0" dirty="0" smtClean="0">
                <a:latin typeface="メイリオ"/>
                <a:ea typeface="メイリオ"/>
                <a:cs typeface="メイリオ"/>
              </a:rPr>
              <a:t>各地の課題の根本的な原因</a:t>
            </a:r>
            <a:r>
              <a:rPr kumimoji="1" lang="en-US" altLang="ja-JP" sz="2400" b="0" dirty="0" smtClean="0">
                <a:latin typeface="メイリオ"/>
                <a:ea typeface="メイリオ"/>
                <a:cs typeface="メイリオ"/>
              </a:rPr>
              <a:t>]</a:t>
            </a:r>
          </a:p>
          <a:p>
            <a:pPr algn="l"/>
            <a:r>
              <a:rPr lang="en-US" altLang="ja-JP" sz="2400" b="0" dirty="0">
                <a:solidFill>
                  <a:srgbClr val="C00000"/>
                </a:solidFill>
                <a:latin typeface="メイリオ"/>
                <a:ea typeface="メイリオ"/>
                <a:cs typeface="メイリオ"/>
              </a:rPr>
              <a:t> </a:t>
            </a:r>
            <a:r>
              <a:rPr lang="en-US" altLang="ja-JP" sz="2400" b="0" dirty="0" smtClean="0">
                <a:solidFill>
                  <a:srgbClr val="C00000"/>
                </a:solidFill>
                <a:latin typeface="メイリオ"/>
                <a:ea typeface="メイリオ"/>
                <a:cs typeface="メイリオ"/>
              </a:rPr>
              <a:t>  </a:t>
            </a:r>
            <a:r>
              <a:rPr lang="ja-JP" altLang="en-US" sz="2400" b="0" u="sng" dirty="0" smtClean="0">
                <a:solidFill>
                  <a:srgbClr val="C00000"/>
                </a:solidFill>
                <a:latin typeface="メイリオ"/>
                <a:ea typeface="メイリオ"/>
                <a:cs typeface="メイリオ"/>
              </a:rPr>
              <a:t>マーケティングの知識</a:t>
            </a:r>
            <a:r>
              <a:rPr lang="en-US" altLang="ja-JP" sz="2400" b="0" u="sng" dirty="0" smtClean="0">
                <a:solidFill>
                  <a:srgbClr val="C00000"/>
                </a:solidFill>
                <a:latin typeface="メイリオ"/>
                <a:ea typeface="メイリオ"/>
                <a:cs typeface="メイリオ"/>
              </a:rPr>
              <a:t>/</a:t>
            </a:r>
            <a:r>
              <a:rPr lang="ja-JP" altLang="en-US" sz="2400" b="0" u="sng" dirty="0" smtClean="0">
                <a:solidFill>
                  <a:srgbClr val="C00000"/>
                </a:solidFill>
                <a:latin typeface="メイリオ"/>
                <a:ea typeface="メイリオ"/>
                <a:cs typeface="メイリオ"/>
              </a:rPr>
              <a:t>経験のある人材が不足していること。</a:t>
            </a:r>
            <a:endParaRPr kumimoji="1" lang="ja-JP" altLang="en-US" sz="2400" b="0" u="sng" dirty="0" smtClean="0">
              <a:solidFill>
                <a:srgbClr val="C00000"/>
              </a:solidFill>
              <a:latin typeface="メイリオ"/>
              <a:ea typeface="メイリオ"/>
              <a:cs typeface="メイリオ"/>
            </a:endParaRPr>
          </a:p>
        </p:txBody>
      </p:sp>
      <p:sp>
        <p:nvSpPr>
          <p:cNvPr id="3" name="下矢印 2"/>
          <p:cNvSpPr/>
          <p:nvPr/>
        </p:nvSpPr>
        <p:spPr bwMode="auto">
          <a:xfrm>
            <a:off x="4504379" y="2431806"/>
            <a:ext cx="1057275" cy="781050"/>
          </a:xfrm>
          <a:prstGeom prst="downArrow">
            <a:avLst/>
          </a:prstGeom>
          <a:solidFill>
            <a:srgbClr val="B72022"/>
          </a:soli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8" name="テキスト ボックス 7"/>
          <p:cNvSpPr txBox="1"/>
          <p:nvPr/>
        </p:nvSpPr>
        <p:spPr>
          <a:xfrm>
            <a:off x="4044336" y="3162603"/>
            <a:ext cx="2124075" cy="553998"/>
          </a:xfrm>
          <a:prstGeom prst="rect">
            <a:avLst/>
          </a:prstGeom>
          <a:noFill/>
        </p:spPr>
        <p:txBody>
          <a:bodyPr wrap="square" rtlCol="0">
            <a:spAutoFit/>
          </a:bodyPr>
          <a:lstStyle/>
          <a:p>
            <a:pPr algn="l"/>
            <a:r>
              <a:rPr lang="en-US" altLang="ja-JP" sz="2400" b="0" dirty="0" smtClean="0">
                <a:latin typeface="メイリオ"/>
                <a:ea typeface="メイリオ"/>
                <a:cs typeface="メイリオ"/>
              </a:rPr>
              <a:t>【</a:t>
            </a:r>
            <a:r>
              <a:rPr kumimoji="1" lang="ja-JP" altLang="en-US" sz="2400" b="0" dirty="0" smtClean="0">
                <a:latin typeface="メイリオ"/>
                <a:ea typeface="メイリオ"/>
                <a:cs typeface="メイリオ"/>
              </a:rPr>
              <a:t>解決方法</a:t>
            </a:r>
            <a:r>
              <a:rPr kumimoji="1" lang="en-US" altLang="ja-JP" sz="2400" b="0" dirty="0" smtClean="0">
                <a:latin typeface="メイリオ"/>
                <a:ea typeface="メイリオ"/>
                <a:cs typeface="メイリオ"/>
              </a:rPr>
              <a:t>】</a:t>
            </a:r>
            <a:endParaRPr kumimoji="1" lang="ja-JP" altLang="en-US" sz="2400" b="0" dirty="0" smtClean="0">
              <a:latin typeface="メイリオ"/>
              <a:ea typeface="メイリオ"/>
              <a:cs typeface="メイリオ"/>
            </a:endParaRPr>
          </a:p>
        </p:txBody>
      </p:sp>
    </p:spTree>
    <p:extLst>
      <p:ext uri="{BB962C8B-B14F-4D97-AF65-F5344CB8AC3E}">
        <p14:creationId xmlns:p14="http://schemas.microsoft.com/office/powerpoint/2010/main" val="32880987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a:extLst>
              <a:ext uri="{FF2B5EF4-FFF2-40B4-BE49-F238E27FC236}">
                <a16:creationId xmlns:a16="http://schemas.microsoft.com/office/drawing/2014/main" xmlns="" id="{053873E6-E75C-4D9D-A4F6-DC390FFDB147}"/>
              </a:ext>
            </a:extLst>
          </p:cNvPr>
          <p:cNvSpPr txBox="1">
            <a:spLocks/>
          </p:cNvSpPr>
          <p:nvPr/>
        </p:nvSpPr>
        <p:spPr>
          <a:xfrm>
            <a:off x="167291" y="119467"/>
            <a:ext cx="7999412" cy="352425"/>
          </a:xfrm>
          <a:prstGeom prst="rect">
            <a:avLst/>
          </a:prstGeom>
        </p:spPr>
        <p:txBody>
          <a:bodyPr/>
          <a:lstStyle>
            <a:lvl1pPr algn="l" rtl="0" fontAlgn="base">
              <a:spcBef>
                <a:spcPct val="0"/>
              </a:spcBef>
              <a:spcAft>
                <a:spcPct val="0"/>
              </a:spcAft>
              <a:defRPr kumimoji="1" sz="2000" b="1">
                <a:solidFill>
                  <a:schemeClr val="tx1"/>
                </a:solidFill>
                <a:latin typeface="+mj-lt"/>
                <a:ea typeface="+mj-ea"/>
                <a:cs typeface="+mj-cs"/>
              </a:defRPr>
            </a:lvl1pPr>
            <a:lvl2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2pPr>
            <a:lvl3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3pPr>
            <a:lvl4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4pPr>
            <a:lvl5pPr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5pPr>
            <a:lvl6pPr marL="4572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6pPr>
            <a:lvl7pPr marL="9144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7pPr>
            <a:lvl8pPr marL="13716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8pPr>
            <a:lvl9pPr marL="1828800" algn="l" rtl="0" fontAlgn="base">
              <a:spcBef>
                <a:spcPct val="0"/>
              </a:spcBef>
              <a:spcAft>
                <a:spcPct val="0"/>
              </a:spcAft>
              <a:defRPr kumimoji="1" sz="2000" b="1">
                <a:solidFill>
                  <a:schemeClr val="tx1"/>
                </a:solidFill>
                <a:latin typeface="HGPｺﾞｼｯｸE" charset="0"/>
                <a:ea typeface="HGPｺﾞｼｯｸE" charset="0"/>
                <a:cs typeface="HGPｺﾞｼｯｸE" charset="0"/>
              </a:defRPr>
            </a:lvl9pPr>
          </a:lstStyle>
          <a:p>
            <a:pPr>
              <a:lnSpc>
                <a:spcPct val="100000"/>
              </a:lnSpc>
              <a:buClrTx/>
              <a:buFontTx/>
            </a:pPr>
            <a:r>
              <a:rPr lang="ja-JP" altLang="en-US" sz="1800" b="0" kern="0" dirty="0" smtClean="0">
                <a:latin typeface="メイリオ" pitchFamily="50" charset="-128"/>
                <a:ea typeface="メイリオ" pitchFamily="50" charset="-128"/>
                <a:cs typeface="メイリオ" pitchFamily="50" charset="-128"/>
              </a:rPr>
              <a:t>私達が考える「地域マーケター」とは</a:t>
            </a:r>
            <a:endParaRPr lang="ja-JP" altLang="en-US" sz="1800" b="0" kern="0" dirty="0">
              <a:latin typeface="メイリオ" pitchFamily="50" charset="-128"/>
              <a:ea typeface="メイリオ" pitchFamily="50" charset="-128"/>
              <a:cs typeface="メイリオ" pitchFamily="50" charset="-128"/>
            </a:endParaRPr>
          </a:p>
        </p:txBody>
      </p:sp>
      <p:sp>
        <p:nvSpPr>
          <p:cNvPr id="2" name="テキスト ボックス 1"/>
          <p:cNvSpPr txBox="1"/>
          <p:nvPr/>
        </p:nvSpPr>
        <p:spPr>
          <a:xfrm>
            <a:off x="408628" y="697396"/>
            <a:ext cx="8772525" cy="1089529"/>
          </a:xfrm>
          <a:prstGeom prst="rect">
            <a:avLst/>
          </a:prstGeom>
          <a:noFill/>
        </p:spPr>
        <p:txBody>
          <a:bodyPr wrap="square" rtlCol="0">
            <a:spAutoFit/>
          </a:bodyPr>
          <a:lstStyle/>
          <a:p>
            <a:pPr algn="l"/>
            <a:r>
              <a:rPr lang="ja-JP" altLang="en-US" sz="2400" b="0" dirty="0" smtClean="0">
                <a:latin typeface="メイリオ"/>
                <a:ea typeface="メイリオ"/>
                <a:cs typeface="メイリオ"/>
              </a:rPr>
              <a:t>地域の魅力を発掘・発信し、その収益化までをリードできる</a:t>
            </a:r>
            <a:endParaRPr lang="en-US" altLang="ja-JP" sz="2400" b="0" dirty="0" smtClean="0">
              <a:latin typeface="メイリオ"/>
              <a:ea typeface="メイリオ"/>
              <a:cs typeface="メイリオ"/>
            </a:endParaRPr>
          </a:p>
          <a:p>
            <a:pPr algn="l"/>
            <a:r>
              <a:rPr lang="ja-JP" altLang="en-US" sz="2400" b="0" dirty="0" smtClean="0">
                <a:latin typeface="メイリオ"/>
                <a:ea typeface="メイリオ"/>
                <a:cs typeface="メイリオ"/>
              </a:rPr>
              <a:t>スキルを持った人材が「地域マーケター」だと考えています。</a:t>
            </a:r>
            <a:endParaRPr kumimoji="1" lang="ja-JP" altLang="en-US" sz="2400" b="0" u="sng" dirty="0" smtClean="0">
              <a:solidFill>
                <a:srgbClr val="C00000"/>
              </a:solidFill>
              <a:latin typeface="メイリオ"/>
              <a:ea typeface="メイリオ"/>
              <a:cs typeface="メイリオ"/>
            </a:endParaRPr>
          </a:p>
        </p:txBody>
      </p:sp>
      <p:sp>
        <p:nvSpPr>
          <p:cNvPr id="4" name="円/楕円 3"/>
          <p:cNvSpPr/>
          <p:nvPr/>
        </p:nvSpPr>
        <p:spPr bwMode="auto">
          <a:xfrm>
            <a:off x="2376489" y="2197807"/>
            <a:ext cx="5014912" cy="2593267"/>
          </a:xfrm>
          <a:prstGeom prst="ellipse">
            <a:avLst/>
          </a:prstGeom>
          <a:solidFill>
            <a:srgbClr val="B72022">
              <a:alpha val="25882"/>
            </a:srgbClr>
          </a:solidFill>
          <a:ln>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10" name="円/楕円 9"/>
          <p:cNvSpPr/>
          <p:nvPr/>
        </p:nvSpPr>
        <p:spPr bwMode="auto">
          <a:xfrm>
            <a:off x="804866" y="3305174"/>
            <a:ext cx="4781548" cy="2847975"/>
          </a:xfrm>
          <a:prstGeom prst="ellipse">
            <a:avLst/>
          </a:prstGeom>
          <a:solidFill>
            <a:srgbClr val="009973">
              <a:alpha val="23137"/>
            </a:srgbClr>
          </a:solidFill>
          <a:ln>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11" name="円/楕円 10"/>
          <p:cNvSpPr/>
          <p:nvPr/>
        </p:nvSpPr>
        <p:spPr bwMode="auto">
          <a:xfrm>
            <a:off x="4106215" y="3224976"/>
            <a:ext cx="4791075" cy="3008370"/>
          </a:xfrm>
          <a:prstGeom prst="ellipse">
            <a:avLst/>
          </a:prstGeom>
          <a:solidFill>
            <a:srgbClr val="FFC000">
              <a:alpha val="25882"/>
            </a:srgbClr>
          </a:solidFill>
          <a:ln>
            <a:solidFill>
              <a:srgbClr val="C00000"/>
            </a:solid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6" name="テキスト ボックス 5"/>
          <p:cNvSpPr txBox="1"/>
          <p:nvPr/>
        </p:nvSpPr>
        <p:spPr>
          <a:xfrm>
            <a:off x="3166117" y="2340609"/>
            <a:ext cx="3257549" cy="821763"/>
          </a:xfrm>
          <a:prstGeom prst="rect">
            <a:avLst/>
          </a:prstGeom>
          <a:noFill/>
        </p:spPr>
        <p:txBody>
          <a:bodyPr wrap="square" rtlCol="0">
            <a:spAutoFit/>
          </a:bodyPr>
          <a:lstStyle/>
          <a:p>
            <a:pPr algn="ctr"/>
            <a:r>
              <a:rPr kumimoji="1" lang="ja-JP" altLang="en-US" sz="2400" b="0" dirty="0" smtClean="0">
                <a:solidFill>
                  <a:srgbClr val="C00000"/>
                </a:solidFill>
                <a:latin typeface="メイリオ"/>
                <a:ea typeface="メイリオ"/>
                <a:cs typeface="メイリオ"/>
              </a:rPr>
              <a:t>「見つける力」</a:t>
            </a:r>
            <a:endParaRPr kumimoji="1" lang="en-US" altLang="ja-JP" sz="2400" b="0" dirty="0" smtClean="0">
              <a:solidFill>
                <a:srgbClr val="C00000"/>
              </a:solidFill>
              <a:latin typeface="メイリオ"/>
              <a:ea typeface="メイリオ"/>
              <a:cs typeface="メイリオ"/>
            </a:endParaRPr>
          </a:p>
          <a:p>
            <a:pPr algn="l"/>
            <a:r>
              <a:rPr lang="ja-JP" altLang="en-US" sz="1200" b="0" dirty="0" smtClean="0">
                <a:latin typeface="メイリオ"/>
                <a:ea typeface="メイリオ"/>
                <a:cs typeface="メイリオ"/>
              </a:rPr>
              <a:t>付加価値の高い地域の独自の素材を発掘する。</a:t>
            </a:r>
            <a:endParaRPr kumimoji="1" lang="en-US" altLang="ja-JP" sz="1200" b="0" dirty="0" smtClean="0">
              <a:latin typeface="メイリオ"/>
              <a:ea typeface="メイリオ"/>
              <a:cs typeface="メイリオ"/>
            </a:endParaRPr>
          </a:p>
        </p:txBody>
      </p:sp>
      <p:sp>
        <p:nvSpPr>
          <p:cNvPr id="12" name="テキスト ボックス 11"/>
          <p:cNvSpPr txBox="1"/>
          <p:nvPr/>
        </p:nvSpPr>
        <p:spPr>
          <a:xfrm>
            <a:off x="1080142" y="4522994"/>
            <a:ext cx="3257549" cy="821763"/>
          </a:xfrm>
          <a:prstGeom prst="rect">
            <a:avLst/>
          </a:prstGeom>
          <a:noFill/>
        </p:spPr>
        <p:txBody>
          <a:bodyPr wrap="square" rtlCol="0">
            <a:spAutoFit/>
          </a:bodyPr>
          <a:lstStyle/>
          <a:p>
            <a:pPr algn="ctr"/>
            <a:r>
              <a:rPr kumimoji="1" lang="ja-JP" altLang="en-US" sz="2400" b="0" dirty="0" smtClean="0">
                <a:solidFill>
                  <a:srgbClr val="C00000"/>
                </a:solidFill>
                <a:latin typeface="メイリオ"/>
                <a:ea typeface="メイリオ"/>
                <a:cs typeface="メイリオ"/>
              </a:rPr>
              <a:t>「魅せる力」</a:t>
            </a:r>
            <a:endParaRPr kumimoji="1" lang="en-US" altLang="ja-JP" sz="2400" b="0" dirty="0" smtClean="0">
              <a:solidFill>
                <a:srgbClr val="C00000"/>
              </a:solidFill>
              <a:latin typeface="メイリオ"/>
              <a:ea typeface="メイリオ"/>
              <a:cs typeface="メイリオ"/>
            </a:endParaRPr>
          </a:p>
          <a:p>
            <a:pPr algn="l"/>
            <a:r>
              <a:rPr kumimoji="1" lang="ja-JP" altLang="en-US" sz="1200" b="0" dirty="0" smtClean="0">
                <a:latin typeface="メイリオ"/>
                <a:ea typeface="メイリオ"/>
                <a:cs typeface="メイリオ"/>
              </a:rPr>
              <a:t>より魅力あるものとして世に広め発信する。</a:t>
            </a:r>
            <a:endParaRPr kumimoji="1" lang="en-US" altLang="ja-JP" sz="1200" b="0" dirty="0" smtClean="0">
              <a:latin typeface="メイリオ"/>
              <a:ea typeface="メイリオ"/>
              <a:cs typeface="メイリオ"/>
            </a:endParaRPr>
          </a:p>
        </p:txBody>
      </p:sp>
      <p:sp>
        <p:nvSpPr>
          <p:cNvPr id="13" name="テキスト ボックス 12"/>
          <p:cNvSpPr txBox="1"/>
          <p:nvPr/>
        </p:nvSpPr>
        <p:spPr>
          <a:xfrm>
            <a:off x="5705475" y="4443228"/>
            <a:ext cx="3257549" cy="1089529"/>
          </a:xfrm>
          <a:prstGeom prst="rect">
            <a:avLst/>
          </a:prstGeom>
          <a:noFill/>
        </p:spPr>
        <p:txBody>
          <a:bodyPr wrap="square" rtlCol="0">
            <a:spAutoFit/>
          </a:bodyPr>
          <a:lstStyle/>
          <a:p>
            <a:pPr algn="ctr"/>
            <a:r>
              <a:rPr kumimoji="1" lang="ja-JP" altLang="en-US" sz="2400" b="0" dirty="0" smtClean="0">
                <a:solidFill>
                  <a:srgbClr val="C00000"/>
                </a:solidFill>
                <a:latin typeface="メイリオ"/>
                <a:ea typeface="メイリオ"/>
                <a:cs typeface="メイリオ"/>
              </a:rPr>
              <a:t>「儲ける力」</a:t>
            </a:r>
            <a:endParaRPr kumimoji="1" lang="en-US" altLang="ja-JP" sz="2400" b="0" dirty="0" smtClean="0">
              <a:solidFill>
                <a:srgbClr val="C00000"/>
              </a:solidFill>
              <a:latin typeface="メイリオ"/>
              <a:ea typeface="メイリオ"/>
              <a:cs typeface="メイリオ"/>
            </a:endParaRPr>
          </a:p>
          <a:p>
            <a:pPr algn="l"/>
            <a:r>
              <a:rPr kumimoji="1" lang="ja-JP" altLang="en-US" sz="1200" b="0" dirty="0" smtClean="0">
                <a:latin typeface="メイリオ"/>
                <a:ea typeface="メイリオ"/>
                <a:cs typeface="メイリオ"/>
              </a:rPr>
              <a:t>それをビジネスとして成り立たせる</a:t>
            </a:r>
            <a:endParaRPr kumimoji="1" lang="en-US" altLang="ja-JP" sz="1200" b="0" dirty="0" smtClean="0">
              <a:latin typeface="メイリオ"/>
              <a:ea typeface="メイリオ"/>
              <a:cs typeface="メイリオ"/>
            </a:endParaRPr>
          </a:p>
          <a:p>
            <a:pPr algn="l"/>
            <a:r>
              <a:rPr lang="ja-JP" altLang="en-US" sz="1200" b="0" dirty="0" smtClean="0">
                <a:latin typeface="メイリオ"/>
                <a:ea typeface="メイリオ"/>
                <a:cs typeface="メイリオ"/>
              </a:rPr>
              <a:t>仕組みづくりをする。</a:t>
            </a:r>
            <a:endParaRPr kumimoji="1" lang="en-US" altLang="ja-JP" sz="1200" b="0" dirty="0" smtClean="0">
              <a:latin typeface="メイリオ"/>
              <a:ea typeface="メイリオ"/>
              <a:cs typeface="メイリオ"/>
            </a:endParaRPr>
          </a:p>
        </p:txBody>
      </p:sp>
      <p:sp>
        <p:nvSpPr>
          <p:cNvPr id="14" name="星 7 13"/>
          <p:cNvSpPr/>
          <p:nvPr/>
        </p:nvSpPr>
        <p:spPr bwMode="auto">
          <a:xfrm>
            <a:off x="4065732" y="3552807"/>
            <a:ext cx="1516896" cy="1390128"/>
          </a:xfrm>
          <a:prstGeom prst="star7">
            <a:avLst/>
          </a:prstGeom>
          <a:gradFill flip="none" rotWithShape="1">
            <a:gsLst>
              <a:gs pos="0">
                <a:schemeClr val="bg1"/>
              </a:gs>
              <a:gs pos="74000">
                <a:srgbClr val="FF0000"/>
              </a:gs>
              <a:gs pos="83000">
                <a:srgbClr val="FF0000"/>
              </a:gs>
              <a:gs pos="100000">
                <a:srgbClr val="FF0000"/>
              </a:gs>
            </a:gsLst>
            <a:path path="circle">
              <a:fillToRect l="50000" t="50000" r="50000" b="50000"/>
            </a:path>
            <a:tileRect/>
          </a:gradFill>
          <a:ln>
            <a:noFill/>
          </a:ln>
          <a:effectLst/>
          <a:extLst/>
        </p:spPr>
        <p:txBody>
          <a:bodyPr vert="horz" wrap="square" lIns="91440" tIns="45720" rIns="91440" bIns="45720" numCol="1" rtlCol="0" anchor="ctr" anchorCtr="0" compatLnSpc="1">
            <a:prstTxWarp prst="textNoShape">
              <a:avLst/>
            </a:prstTxWarp>
            <a:noAutofit/>
          </a:bodyPr>
          <a:lstStyle/>
          <a:p>
            <a: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pPr>
            <a:endParaRPr kumimoji="1" lang="ja-JP" altLang="en-US" b="0" dirty="0" smtClean="0">
              <a:solidFill>
                <a:srgbClr val="FFFFFF"/>
              </a:solidFill>
              <a:latin typeface="メイリオ"/>
              <a:ea typeface="メイリオ"/>
              <a:cs typeface="メイリオ"/>
            </a:endParaRPr>
          </a:p>
        </p:txBody>
      </p:sp>
      <p:sp>
        <p:nvSpPr>
          <p:cNvPr id="16" name="線吹き出し 2 (枠付き) 15"/>
          <p:cNvSpPr/>
          <p:nvPr/>
        </p:nvSpPr>
        <p:spPr bwMode="auto">
          <a:xfrm>
            <a:off x="7391401" y="2447397"/>
            <a:ext cx="2140743" cy="633755"/>
          </a:xfrm>
          <a:prstGeom prst="borderCallout2">
            <a:avLst>
              <a:gd name="adj1" fmla="val 18750"/>
              <a:gd name="adj2" fmla="val -8333"/>
              <a:gd name="adj3" fmla="val 18750"/>
              <a:gd name="adj4" fmla="val -16667"/>
              <a:gd name="adj5" fmla="val 246347"/>
              <a:gd name="adj6" fmla="val -95683"/>
            </a:avLst>
          </a:prstGeom>
          <a:solidFill>
            <a:srgbClr val="B72022"/>
          </a:solidFill>
          <a:ln w="57150">
            <a:solidFill>
              <a:srgbClr val="C00000"/>
            </a:solidFill>
            <a:headEnd type="none" w="med" len="med"/>
            <a:tailEnd type="triangle" w="med" len="med"/>
          </a:ln>
          <a:effectLst/>
          <a:extLst/>
        </p:spPr>
        <p:txBody>
          <a:bodyPr vert="horz" wrap="square" lIns="91440" tIns="45720" rIns="91440" bIns="45720" numCol="1" rtlCol="0" anchor="ctr" anchorCtr="0" compatLnSpc="1">
            <a:prstTxWarp prst="textNoShape">
              <a:avLst/>
            </a:prstTxWarp>
            <a:noAutofit/>
          </a:bodyPr>
          <a:lstStyle/>
          <a:p>
            <a:pPr algn="l"/>
            <a:r>
              <a:rPr lang="ja-JP" altLang="en-US" sz="1600" b="0" dirty="0">
                <a:solidFill>
                  <a:schemeClr val="bg1"/>
                </a:solidFill>
                <a:latin typeface="メイリオ"/>
                <a:ea typeface="メイリオ"/>
                <a:cs typeface="メイリオ"/>
              </a:rPr>
              <a:t>求められる</a:t>
            </a:r>
            <a:endParaRPr lang="en-US" altLang="ja-JP" sz="1600" b="0" dirty="0">
              <a:solidFill>
                <a:schemeClr val="bg1"/>
              </a:solidFill>
              <a:latin typeface="メイリオ"/>
              <a:ea typeface="メイリオ"/>
              <a:cs typeface="メイリオ"/>
            </a:endParaRPr>
          </a:p>
          <a:p>
            <a:pPr algn="l"/>
            <a:r>
              <a:rPr lang="ja-JP" altLang="en-US" sz="1600" b="0" dirty="0">
                <a:solidFill>
                  <a:schemeClr val="bg1"/>
                </a:solidFill>
                <a:latin typeface="メイリオ"/>
                <a:ea typeface="メイリオ"/>
                <a:cs typeface="メイリオ"/>
              </a:rPr>
              <a:t>地域</a:t>
            </a:r>
            <a:r>
              <a:rPr lang="ja-JP" altLang="en-US" sz="1600" b="0" dirty="0" smtClean="0">
                <a:solidFill>
                  <a:schemeClr val="bg1"/>
                </a:solidFill>
                <a:latin typeface="メイリオ"/>
                <a:ea typeface="メイリオ"/>
                <a:cs typeface="メイリオ"/>
              </a:rPr>
              <a:t>マーケター像</a:t>
            </a:r>
            <a:endParaRPr kumimoji="1" lang="ja-JP" altLang="en-US" sz="1600" b="0" dirty="0" smtClean="0">
              <a:solidFill>
                <a:schemeClr val="bg1"/>
              </a:solidFill>
              <a:latin typeface="メイリオ"/>
              <a:ea typeface="メイリオ"/>
              <a:cs typeface="メイリオ"/>
            </a:endParaRPr>
          </a:p>
        </p:txBody>
      </p:sp>
      <p:pic>
        <p:nvPicPr>
          <p:cNvPr id="17" name="図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7925" y="1943098"/>
            <a:ext cx="885825" cy="885825"/>
          </a:xfrm>
          <a:prstGeom prst="rect">
            <a:avLst/>
          </a:prstGeom>
        </p:spPr>
      </p:pic>
      <p:pic>
        <p:nvPicPr>
          <p:cNvPr id="18" name="図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257" y="1889900"/>
            <a:ext cx="522360" cy="522360"/>
          </a:xfrm>
          <a:prstGeom prst="rect">
            <a:avLst/>
          </a:prstGeom>
        </p:spPr>
      </p:pic>
      <p:pic>
        <p:nvPicPr>
          <p:cNvPr id="19" name="図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6637" y="3972747"/>
            <a:ext cx="624243" cy="624243"/>
          </a:xfrm>
          <a:prstGeom prst="rect">
            <a:avLst/>
          </a:prstGeom>
        </p:spPr>
      </p:pic>
      <p:pic>
        <p:nvPicPr>
          <p:cNvPr id="20" name="図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1173" y="3804841"/>
            <a:ext cx="646752" cy="646752"/>
          </a:xfrm>
          <a:prstGeom prst="rect">
            <a:avLst/>
          </a:prstGeom>
        </p:spPr>
      </p:pic>
      <p:pic>
        <p:nvPicPr>
          <p:cNvPr id="21" name="図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50010" y="3604578"/>
            <a:ext cx="433386" cy="433386"/>
          </a:xfrm>
          <a:prstGeom prst="rect">
            <a:avLst/>
          </a:prstGeom>
        </p:spPr>
      </p:pic>
      <p:pic>
        <p:nvPicPr>
          <p:cNvPr id="22" name="図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29502" y="3612795"/>
            <a:ext cx="462655" cy="462655"/>
          </a:xfrm>
          <a:prstGeom prst="rect">
            <a:avLst/>
          </a:prstGeom>
        </p:spPr>
      </p:pic>
      <p:pic>
        <p:nvPicPr>
          <p:cNvPr id="23" name="図 2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90880" y="3911524"/>
            <a:ext cx="433386" cy="433386"/>
          </a:xfrm>
          <a:prstGeom prst="rect">
            <a:avLst/>
          </a:prstGeom>
        </p:spPr>
      </p:pic>
      <p:pic>
        <p:nvPicPr>
          <p:cNvPr id="24" name="図 2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51713" y="3778735"/>
            <a:ext cx="446277" cy="446277"/>
          </a:xfrm>
          <a:prstGeom prst="rect">
            <a:avLst/>
          </a:prstGeom>
        </p:spPr>
      </p:pic>
      <p:pic>
        <p:nvPicPr>
          <p:cNvPr id="25" name="図 2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551407" y="4284868"/>
            <a:ext cx="605457" cy="605457"/>
          </a:xfrm>
          <a:prstGeom prst="rect">
            <a:avLst/>
          </a:prstGeom>
        </p:spPr>
      </p:pic>
      <p:pic>
        <p:nvPicPr>
          <p:cNvPr id="26" name="図 2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872743" y="5454141"/>
            <a:ext cx="615665" cy="615665"/>
          </a:xfrm>
          <a:prstGeom prst="rect">
            <a:avLst/>
          </a:prstGeom>
        </p:spPr>
      </p:pic>
      <p:pic>
        <p:nvPicPr>
          <p:cNvPr id="27" name="図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844323" y="3954919"/>
            <a:ext cx="589191" cy="589191"/>
          </a:xfrm>
          <a:prstGeom prst="rect">
            <a:avLst/>
          </a:prstGeom>
        </p:spPr>
      </p:pic>
      <p:pic>
        <p:nvPicPr>
          <p:cNvPr id="28" name="図 2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264903" y="3928578"/>
            <a:ext cx="616005" cy="616005"/>
          </a:xfrm>
          <a:prstGeom prst="rect">
            <a:avLst/>
          </a:prstGeom>
        </p:spPr>
      </p:pic>
    </p:spTree>
    <p:extLst>
      <p:ext uri="{BB962C8B-B14F-4D97-AF65-F5344CB8AC3E}">
        <p14:creationId xmlns:p14="http://schemas.microsoft.com/office/powerpoint/2010/main" val="137813380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HGPｺﾞｼｯｸE"/>
        <a:ea typeface="HGPｺﾞｼｯｸE"/>
        <a:cs typeface="HGPｺﾞｼｯｸE"/>
      </a:majorFont>
      <a:minorFont>
        <a:latin typeface="HGPｺﾞｼｯｸE"/>
        <a:ea typeface="HGPｺﾞｼｯｸE"/>
        <a:cs typeface="HGPｺﾞｼｯｸ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72022"/>
        </a:solidFill>
        <a:ln>
          <a:noFill/>
        </a:ln>
        <a:effectLst/>
        <a:extLst/>
      </a:spPr>
      <a:bodyPr vert="horz" wrap="square" lIns="91440" tIns="45720" rIns="91440" bIns="45720" numCol="1" rtlCol="0" anchor="ctr" anchorCtr="0" compatLnSpc="1">
        <a:prstTxWarp prst="textNoShape">
          <a:avLst/>
        </a:prstTxWarp>
        <a:noAutofit/>
      </a:bodyPr>
      <a:lstStyle>
        <a:defPPr marL="269875" marR="0" indent="-269875" algn="ctr" defTabSz="914400" rtl="0" eaLnBrk="1" fontAlgn="base" latinLnBrk="0" hangingPunct="1">
          <a:lnSpc>
            <a:spcPct val="125000"/>
          </a:lnSpc>
          <a:spcBef>
            <a:spcPct val="20000"/>
          </a:spcBef>
          <a:spcAft>
            <a:spcPct val="0"/>
          </a:spcAft>
          <a:buClr>
            <a:schemeClr val="tx1"/>
          </a:buClr>
          <a:buSzTx/>
          <a:buFont typeface="Arial" charset="0"/>
          <a:buNone/>
          <a:tabLst/>
          <a:defRPr b="0" dirty="0" smtClean="0">
            <a:solidFill>
              <a:srgbClr val="FFFFFF"/>
            </a:solidFill>
            <a:latin typeface="メイリオ"/>
            <a:ea typeface="メイリオ"/>
            <a:cs typeface="メイリオ"/>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rgbClr val="FF3300"/>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269875" marR="0" indent="-269875" algn="r" defTabSz="914400" rtl="0" eaLnBrk="1" fontAlgn="base" latinLnBrk="0" hangingPunct="1">
          <a:lnSpc>
            <a:spcPct val="125000"/>
          </a:lnSpc>
          <a:spcBef>
            <a:spcPct val="20000"/>
          </a:spcBef>
          <a:spcAft>
            <a:spcPct val="0"/>
          </a:spcAft>
          <a:buClr>
            <a:schemeClr val="tx1"/>
          </a:buClr>
          <a:buSzTx/>
          <a:buFont typeface="Arial" charset="0"/>
          <a:buNone/>
          <a:tabLst/>
          <a:defRPr kumimoji="1" lang="ja-JP" altLang="en-US" sz="3600" b="1" i="0" u="none" strike="noStrike" cap="none" normalizeH="0" baseline="0">
            <a:ln>
              <a:noFill/>
            </a:ln>
            <a:solidFill>
              <a:schemeClr val="tx1"/>
            </a:solidFill>
            <a:effectLst/>
            <a:latin typeface="HGP創英角ｺﾞｼｯｸUB" charset="0"/>
            <a:ea typeface="HGP創英角ｺﾞｼｯｸUB" charset="0"/>
            <a:cs typeface="HGP創英角ｺﾞｼｯｸUB" charset="0"/>
          </a:defRPr>
        </a:defPPr>
      </a:lstStyle>
    </a:lnDef>
    <a:txDef>
      <a:spPr>
        <a:noFill/>
      </a:spPr>
      <a:bodyPr wrap="square" rtlCol="0">
        <a:spAutoFit/>
      </a:bodyPr>
      <a:lstStyle>
        <a:defPPr algn="l">
          <a:defRPr kumimoji="1" sz="2400" b="0" dirty="0" smtClean="0">
            <a:latin typeface="メイリオ"/>
            <a:ea typeface="メイリオ"/>
            <a:cs typeface="メイリオ"/>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ホワイ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105229</TotalTime>
  <Words>2019</Words>
  <Application>Microsoft Macintosh PowerPoint</Application>
  <PresentationFormat>A4 210x297 mm</PresentationFormat>
  <Paragraphs>451</Paragraphs>
  <Slides>21</Slides>
  <Notes>18</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21</vt:i4>
      </vt:variant>
    </vt:vector>
  </HeadingPairs>
  <TitlesOfParts>
    <vt:vector size="35" baseType="lpstr">
      <vt:lpstr>HGPｺﾞｼｯｸE</vt:lpstr>
      <vt:lpstr>HGP創英角ｺﾞｼｯｸUB</vt:lpstr>
      <vt:lpstr>HiraMaruPro-W4</vt:lpstr>
      <vt:lpstr>Meiryo</vt:lpstr>
      <vt:lpstr>ＭＳ Ｐ明朝</vt:lpstr>
      <vt:lpstr>MS UI Gothic</vt:lpstr>
      <vt:lpstr>Times New Roman</vt:lpstr>
      <vt:lpstr>Wingdings</vt:lpstr>
      <vt:lpstr>ヒラギノ角ゴ Pro W3</vt:lpstr>
      <vt:lpstr>ヒラギノ角ゴ Pro W6</vt:lpstr>
      <vt:lpstr>ヒラギノ角ゴ ProN W3</vt:lpstr>
      <vt:lpstr>メイリオ</vt:lpstr>
      <vt:lpstr>Arial</vt:lpstr>
      <vt:lpstr>標準デザイン</vt:lpstr>
      <vt:lpstr>地域おこし協力隊制度を活用した 地域マーケター育成事業 　　　　　　　NATIV.Camp  【概要説明】　 </vt:lpstr>
      <vt:lpstr>PowerPoint プレゼンテーション</vt:lpstr>
      <vt:lpstr>本事業への想い</vt:lpstr>
      <vt:lpstr>本事業の全体スキーム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ネットイヤーグループ株式会社</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Microsoft Office ユーザー</cp:lastModifiedBy>
  <cp:revision>15465</cp:revision>
  <cp:lastPrinted>2018-10-18T07:56:06Z</cp:lastPrinted>
  <dcterms:created xsi:type="dcterms:W3CDTF">2004-02-03T02:38:19Z</dcterms:created>
  <dcterms:modified xsi:type="dcterms:W3CDTF">2018-10-21T13:36:49Z</dcterms:modified>
</cp:coreProperties>
</file>